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1613" r:id="rId2"/>
    <p:sldId id="1614" r:id="rId3"/>
    <p:sldId id="1626" r:id="rId4"/>
    <p:sldId id="1615" r:id="rId5"/>
    <p:sldId id="1616" r:id="rId6"/>
    <p:sldId id="1617" r:id="rId7"/>
    <p:sldId id="1624" r:id="rId8"/>
    <p:sldId id="1619" r:id="rId9"/>
    <p:sldId id="1620" r:id="rId10"/>
    <p:sldId id="1621" r:id="rId11"/>
    <p:sldId id="1622" r:id="rId12"/>
    <p:sldId id="1623" r:id="rId13"/>
    <p:sldId id="1625" r:id="rId14"/>
    <p:sldId id="1627" r:id="rId15"/>
  </p:sldIdLst>
  <p:sldSz cx="9144000" cy="6858000" type="screen4x3"/>
  <p:notesSz cx="7010400" cy="9296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20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835" userDrawn="1">
          <p15:clr>
            <a:srgbClr val="A4A3A4"/>
          </p15:clr>
        </p15:guide>
        <p15:guide id="15" pos="2925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5511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  <p15:guide id="22" pos="5465" userDrawn="1">
          <p15:clr>
            <a:srgbClr val="A4A3A4"/>
          </p15:clr>
        </p15:guide>
        <p15:guide id="24" orient="horz" pos="2296" userDrawn="1">
          <p15:clr>
            <a:srgbClr val="A4A3A4"/>
          </p15:clr>
        </p15:guide>
        <p15:guide id="25" orient="horz" pos="1112" userDrawn="1">
          <p15:clr>
            <a:srgbClr val="A4A3A4"/>
          </p15:clr>
        </p15:guide>
        <p15:guide id="27" orient="horz" pos="1329" userDrawn="1">
          <p15:clr>
            <a:srgbClr val="A4A3A4"/>
          </p15:clr>
        </p15:guide>
        <p15:guide id="28" orient="horz" pos="1752" userDrawn="1">
          <p15:clr>
            <a:srgbClr val="A4A3A4"/>
          </p15:clr>
        </p15:guide>
        <p15:guide id="29" orient="horz" pos="1434" userDrawn="1">
          <p15:clr>
            <a:srgbClr val="A4A3A4"/>
          </p15:clr>
        </p15:guide>
        <p15:guide id="30" orient="horz" pos="1661" userDrawn="1">
          <p15:clr>
            <a:srgbClr val="A4A3A4"/>
          </p15:clr>
        </p15:guide>
        <p15:guide id="31" orient="horz" pos="3158" userDrawn="1">
          <p15:clr>
            <a:srgbClr val="A4A3A4"/>
          </p15:clr>
        </p15:guide>
        <p15:guide id="32" orient="horz" pos="3113" userDrawn="1">
          <p15:clr>
            <a:srgbClr val="A4A3A4"/>
          </p15:clr>
        </p15:guide>
        <p15:guide id="3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201102008" initials="P" lastIdx="2" clrIdx="0">
    <p:extLst>
      <p:ext uri="{19B8F6BF-5375-455C-9EA6-DF929625EA0E}">
        <p15:presenceInfo xmlns:p15="http://schemas.microsoft.com/office/powerpoint/2012/main" userId="P201102008" providerId="None"/>
      </p:ext>
    </p:extLst>
  </p:cmAuthor>
  <p:cmAuthor id="2" name="Lee Jeong Rim" initials="P" lastIdx="1" clrIdx="1">
    <p:extLst>
      <p:ext uri="{19B8F6BF-5375-455C-9EA6-DF929625EA0E}">
        <p15:presenceInfo xmlns:p15="http://schemas.microsoft.com/office/powerpoint/2012/main" userId="Lee Jeong R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46C0A"/>
    <a:srgbClr val="0000FF"/>
    <a:srgbClr val="B7DEE8"/>
    <a:srgbClr val="2E6CA4"/>
    <a:srgbClr val="0066FF"/>
    <a:srgbClr val="FFFFFF"/>
    <a:srgbClr val="DBEEF4"/>
    <a:srgbClr val="DCE6F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14" autoAdjust="0"/>
    <p:restoredTop sz="96429" autoAdjust="0"/>
  </p:normalViewPr>
  <p:slideViewPr>
    <p:cSldViewPr>
      <p:cViewPr varScale="1">
        <p:scale>
          <a:sx n="115" d="100"/>
          <a:sy n="115" d="100"/>
        </p:scale>
        <p:origin x="2142" y="108"/>
      </p:cViewPr>
      <p:guideLst>
        <p:guide orient="horz" pos="4020"/>
        <p:guide orient="horz" pos="527"/>
        <p:guide pos="249"/>
        <p:guide pos="2880"/>
        <p:guide pos="2835"/>
        <p:guide pos="2925"/>
        <p:guide pos="295"/>
        <p:guide pos="5511"/>
        <p:guide orient="horz" pos="3929"/>
        <p:guide pos="5465"/>
        <p:guide orient="horz" pos="2296"/>
        <p:guide orient="horz" pos="1112"/>
        <p:guide orient="horz" pos="1329"/>
        <p:guide orient="horz" pos="1752"/>
        <p:guide orient="horz" pos="1434"/>
        <p:guide orient="horz" pos="1661"/>
        <p:guide orient="horz" pos="3158"/>
        <p:guide orient="horz" pos="3113"/>
        <p:guide orient="horz"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_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____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____6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521299152945613"/>
          <c:y val="7.1247351826808511E-2"/>
          <c:w val="0.78251171469857539"/>
          <c:h val="0.63793199223074826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실적현황!$B$13</c:f>
              <c:strCache>
                <c:ptCount val="1"/>
                <c:pt idx="0">
                  <c:v>순간정지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실적현황!$C$13:$M$13</c:f>
              <c:numCache>
                <c:formatCode>0.0%</c:formatCode>
                <c:ptCount val="11"/>
                <c:pt idx="0">
                  <c:v>6.8176238913581474E-2</c:v>
                </c:pt>
                <c:pt idx="1">
                  <c:v>3.6110777564997511E-2</c:v>
                </c:pt>
                <c:pt idx="2">
                  <c:v>6.984692542562862E-2</c:v>
                </c:pt>
                <c:pt idx="3">
                  <c:v>6.7817556161495887E-2</c:v>
                </c:pt>
                <c:pt idx="4">
                  <c:v>7.9021456436883991E-2</c:v>
                </c:pt>
                <c:pt idx="5">
                  <c:v>5.4842217475780698E-2</c:v>
                </c:pt>
                <c:pt idx="6">
                  <c:v>5.6518421983632265E-2</c:v>
                </c:pt>
                <c:pt idx="7">
                  <c:v>4.7126104727605193E-2</c:v>
                </c:pt>
                <c:pt idx="8">
                  <c:v>9.0960640214681754E-2</c:v>
                </c:pt>
                <c:pt idx="9">
                  <c:v>3.7647707151193179E-2</c:v>
                </c:pt>
                <c:pt idx="10">
                  <c:v>0.11783234405731953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4B1-4025-A9C6-6AFE18DF0FD2}"/>
            </c:ext>
          </c:extLst>
        </c:ser>
        <c:ser>
          <c:idx val="2"/>
          <c:order val="2"/>
          <c:tx>
            <c:strRef>
              <c:f>실적현황!$B$14</c:f>
              <c:strCache>
                <c:ptCount val="1"/>
                <c:pt idx="0">
                  <c:v>설비고장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실적현황!$C$14:$M$14</c:f>
              <c:numCache>
                <c:formatCode>0.0%</c:formatCode>
                <c:ptCount val="11"/>
                <c:pt idx="0">
                  <c:v>4.2886887895655021E-2</c:v>
                </c:pt>
                <c:pt idx="1">
                  <c:v>2.7959209097866131E-2</c:v>
                </c:pt>
                <c:pt idx="2">
                  <c:v>4.2599570989622589E-2</c:v>
                </c:pt>
                <c:pt idx="3">
                  <c:v>5.0250590471801374E-2</c:v>
                </c:pt>
                <c:pt idx="4">
                  <c:v>4.082970071092127E-2</c:v>
                </c:pt>
                <c:pt idx="5">
                  <c:v>5.1493103188798399E-2</c:v>
                </c:pt>
                <c:pt idx="6">
                  <c:v>4.7273644151777601E-2</c:v>
                </c:pt>
                <c:pt idx="7">
                  <c:v>3.3013205282112844E-2</c:v>
                </c:pt>
                <c:pt idx="8">
                  <c:v>4.9968159879067053E-2</c:v>
                </c:pt>
                <c:pt idx="9">
                  <c:v>3.3683448026077506E-2</c:v>
                </c:pt>
                <c:pt idx="10">
                  <c:v>4.4330102088601664E-2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4B1-4025-A9C6-6AFE18DF0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-398489904"/>
        <c:axId val="-398482288"/>
      </c:barChart>
      <c:lineChart>
        <c:grouping val="standard"/>
        <c:varyColors val="0"/>
        <c:ser>
          <c:idx val="0"/>
          <c:order val="0"/>
          <c:tx>
            <c:strRef>
              <c:f>실적현황!$B$12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실적현황!$C$11:$M$11</c:f>
              <c:strCache>
                <c:ptCount val="11"/>
                <c:pt idx="0">
                  <c:v>22년 누적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  <c:pt idx="5">
                  <c:v>E</c:v>
                </c:pt>
                <c:pt idx="6">
                  <c:v>F</c:v>
                </c:pt>
                <c:pt idx="7">
                  <c:v>G</c:v>
                </c:pt>
                <c:pt idx="8">
                  <c:v>H</c:v>
                </c:pt>
                <c:pt idx="9">
                  <c:v>I</c:v>
                </c:pt>
                <c:pt idx="10">
                  <c:v>J</c:v>
                </c:pt>
              </c:strCache>
            </c:strRef>
          </c:cat>
          <c:val>
            <c:numRef>
              <c:f>실적현황!$C$12:$M$12</c:f>
              <c:numCache>
                <c:formatCode>0.0%</c:formatCode>
                <c:ptCount val="11"/>
                <c:pt idx="0">
                  <c:v>0.88893687319076342</c:v>
                </c:pt>
                <c:pt idx="1">
                  <c:v>0.93593001333713632</c:v>
                </c:pt>
                <c:pt idx="2">
                  <c:v>0.88755350358474883</c:v>
                </c:pt>
                <c:pt idx="3">
                  <c:v>0.88193185336670277</c:v>
                </c:pt>
                <c:pt idx="4">
                  <c:v>0.88014884285219464</c:v>
                </c:pt>
                <c:pt idx="5">
                  <c:v>0.89366467933542093</c:v>
                </c:pt>
                <c:pt idx="6">
                  <c:v>0.89620793386459008</c:v>
                </c:pt>
                <c:pt idx="7">
                  <c:v>0.91986068999028181</c:v>
                </c:pt>
                <c:pt idx="8">
                  <c:v>0.85907119990625125</c:v>
                </c:pt>
                <c:pt idx="9">
                  <c:v>0.92866884482272927</c:v>
                </c:pt>
                <c:pt idx="10">
                  <c:v>0.83783755385407888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4B1-4025-A9C6-6AFE18DF0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98482832"/>
        <c:axId val="-398490448"/>
      </c:lineChart>
      <c:catAx>
        <c:axId val="-398482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90448"/>
        <c:crosses val="autoZero"/>
        <c:auto val="1"/>
        <c:lblAlgn val="ctr"/>
        <c:lblOffset val="100"/>
        <c:noMultiLvlLbl val="0"/>
      </c:catAx>
      <c:valAx>
        <c:axId val="-398490448"/>
        <c:scaling>
          <c:orientation val="minMax"/>
          <c:min val="0.60000000000000009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82832"/>
        <c:crosses val="autoZero"/>
        <c:crossBetween val="between"/>
      </c:valAx>
      <c:valAx>
        <c:axId val="-398482288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89904"/>
        <c:crosses val="max"/>
        <c:crossBetween val="between"/>
      </c:valAx>
      <c:catAx>
        <c:axId val="-398489904"/>
        <c:scaling>
          <c:orientation val="minMax"/>
        </c:scaling>
        <c:delete val="1"/>
        <c:axPos val="b"/>
        <c:majorTickMark val="out"/>
        <c:minorTickMark val="none"/>
        <c:tickLblPos val="nextTo"/>
        <c:crossAx val="-398482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ysClr val="window" lastClr="FFFFFF">
          <a:lumMod val="50000"/>
        </a:sysClr>
      </a:solidFill>
    </a:ln>
    <a:effectLst/>
  </c:spPr>
  <c:txPr>
    <a:bodyPr/>
    <a:lstStyle/>
    <a:p>
      <a:pPr>
        <a:defRPr sz="1100"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Sheet2!$B$27:$C$27</c:f>
              <c:strCache>
                <c:ptCount val="2"/>
                <c:pt idx="0">
                  <c:v>SMD</c:v>
                </c:pt>
                <c:pt idx="1">
                  <c:v>평가부하시간가동률(%)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Sheet2!$D$22:$O$22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Sheet2!$D$27:$O$27</c:f>
              <c:numCache>
                <c:formatCode>General</c:formatCode>
                <c:ptCount val="12"/>
                <c:pt idx="0">
                  <c:v>89.6</c:v>
                </c:pt>
                <c:pt idx="1">
                  <c:v>89.7</c:v>
                </c:pt>
                <c:pt idx="2">
                  <c:v>88.3</c:v>
                </c:pt>
                <c:pt idx="3">
                  <c:v>88.6</c:v>
                </c:pt>
                <c:pt idx="4">
                  <c:v>88.5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398486096"/>
        <c:axId val="-398488272"/>
      </c:barChart>
      <c:lineChart>
        <c:grouping val="stacked"/>
        <c:varyColors val="0"/>
        <c:ser>
          <c:idx val="1"/>
          <c:order val="1"/>
          <c:tx>
            <c:strRef>
              <c:f>Sheet2!$B$24</c:f>
              <c:strCache>
                <c:ptCount val="1"/>
                <c:pt idx="0">
                  <c:v>목표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c:spPr>
          <c:marker>
            <c:symbol val="circle"/>
            <c:size val="9"/>
            <c:spPr>
              <a:noFill/>
              <a:ln w="9525">
                <a:solidFill>
                  <a:schemeClr val="accent2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rendlineType val="linear"/>
            <c:dispRSqr val="0"/>
            <c:dispEq val="0"/>
          </c:trendline>
          <c:val>
            <c:numRef>
              <c:f>Sheet2!$D$28:$O$28</c:f>
              <c:numCache>
                <c:formatCode>General</c:formatCode>
                <c:ptCount val="12"/>
                <c:pt idx="0">
                  <c:v>89</c:v>
                </c:pt>
                <c:pt idx="1">
                  <c:v>89</c:v>
                </c:pt>
                <c:pt idx="2">
                  <c:v>89</c:v>
                </c:pt>
                <c:pt idx="3">
                  <c:v>90</c:v>
                </c:pt>
                <c:pt idx="4">
                  <c:v>90</c:v>
                </c:pt>
                <c:pt idx="5">
                  <c:v>90</c:v>
                </c:pt>
                <c:pt idx="6">
                  <c:v>90</c:v>
                </c:pt>
                <c:pt idx="7">
                  <c:v>90</c:v>
                </c:pt>
                <c:pt idx="8">
                  <c:v>91</c:v>
                </c:pt>
                <c:pt idx="9">
                  <c:v>92</c:v>
                </c:pt>
                <c:pt idx="10">
                  <c:v>92</c:v>
                </c:pt>
                <c:pt idx="11">
                  <c:v>92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398486096"/>
        <c:axId val="-398488272"/>
      </c:lineChart>
      <c:catAx>
        <c:axId val="-398486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88272"/>
        <c:crosses val="autoZero"/>
        <c:auto val="1"/>
        <c:lblAlgn val="ctr"/>
        <c:lblOffset val="100"/>
        <c:noMultiLvlLbl val="0"/>
      </c:catAx>
      <c:valAx>
        <c:axId val="-398488272"/>
        <c:scaling>
          <c:orientation val="minMax"/>
          <c:max val="95"/>
          <c:min val="7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86096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rgbClr val="4F81BD">
          <a:shade val="95000"/>
          <a:satMod val="105000"/>
        </a:srgbClr>
      </a:solidFill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Sheet2!$B$23:$C$23</c:f>
              <c:strCache>
                <c:ptCount val="2"/>
                <c:pt idx="0">
                  <c:v>Axial</c:v>
                </c:pt>
                <c:pt idx="1">
                  <c:v>평가부하시간가동률(%)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Sheet2!$D$22:$O$22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Sheet2!$D$23:$O$23</c:f>
              <c:numCache>
                <c:formatCode>General</c:formatCode>
                <c:ptCount val="12"/>
                <c:pt idx="0">
                  <c:v>84.4</c:v>
                </c:pt>
                <c:pt idx="1">
                  <c:v>88.9</c:v>
                </c:pt>
                <c:pt idx="2">
                  <c:v>77.099999999999994</c:v>
                </c:pt>
                <c:pt idx="3">
                  <c:v>78.400000000000006</c:v>
                </c:pt>
                <c:pt idx="4">
                  <c:v>81.3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398486640"/>
        <c:axId val="-398485008"/>
      </c:barChart>
      <c:lineChart>
        <c:grouping val="stacked"/>
        <c:varyColors val="0"/>
        <c:ser>
          <c:idx val="1"/>
          <c:order val="1"/>
          <c:tx>
            <c:strRef>
              <c:f>Sheet2!$B$24</c:f>
              <c:strCache>
                <c:ptCount val="1"/>
                <c:pt idx="0">
                  <c:v>목표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>
              <a:glow rad="63500">
                <a:schemeClr val="accent2">
                  <a:lumMod val="60000"/>
                  <a:lumOff val="40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8"/>
            <c:spPr>
              <a:noFill/>
              <a:ln w="9525">
                <a:solidFill>
                  <a:schemeClr val="accent2"/>
                </a:solidFill>
              </a:ln>
              <a:effectLst>
                <a:glow rad="63500">
                  <a:schemeClr val="accent2">
                    <a:lumMod val="60000"/>
                    <a:lumOff val="40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Sheet2!$D$24:$O$24</c:f>
              <c:numCache>
                <c:formatCode>General</c:formatCode>
                <c:ptCount val="12"/>
                <c:pt idx="0">
                  <c:v>80</c:v>
                </c:pt>
                <c:pt idx="1">
                  <c:v>80</c:v>
                </c:pt>
                <c:pt idx="2">
                  <c:v>81</c:v>
                </c:pt>
                <c:pt idx="3">
                  <c:v>82</c:v>
                </c:pt>
                <c:pt idx="4">
                  <c:v>82</c:v>
                </c:pt>
                <c:pt idx="5">
                  <c:v>83</c:v>
                </c:pt>
                <c:pt idx="6">
                  <c:v>85</c:v>
                </c:pt>
                <c:pt idx="7">
                  <c:v>85</c:v>
                </c:pt>
                <c:pt idx="8">
                  <c:v>85</c:v>
                </c:pt>
                <c:pt idx="9">
                  <c:v>85</c:v>
                </c:pt>
                <c:pt idx="10">
                  <c:v>85</c:v>
                </c:pt>
                <c:pt idx="11">
                  <c:v>85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398486640"/>
        <c:axId val="-398485008"/>
      </c:lineChart>
      <c:catAx>
        <c:axId val="-398486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85008"/>
        <c:crosses val="autoZero"/>
        <c:auto val="1"/>
        <c:lblAlgn val="ctr"/>
        <c:lblOffset val="100"/>
        <c:noMultiLvlLbl val="0"/>
      </c:catAx>
      <c:valAx>
        <c:axId val="-398485008"/>
        <c:scaling>
          <c:orientation val="minMax"/>
          <c:max val="95"/>
          <c:min val="7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86640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rgbClr val="4F81BD">
          <a:shade val="95000"/>
          <a:satMod val="105000"/>
        </a:srgbClr>
      </a:solidFill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Sheet2!$B$25:$C$25</c:f>
              <c:strCache>
                <c:ptCount val="2"/>
                <c:pt idx="0">
                  <c:v>Radial</c:v>
                </c:pt>
                <c:pt idx="1">
                  <c:v>평가부하시간가동률(%)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Sheet2!$D$22:$O$22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Sheet2!$D$25:$O$25</c:f>
              <c:numCache>
                <c:formatCode>General</c:formatCode>
                <c:ptCount val="12"/>
                <c:pt idx="0">
                  <c:v>86.1</c:v>
                </c:pt>
                <c:pt idx="1">
                  <c:v>86.2</c:v>
                </c:pt>
                <c:pt idx="2">
                  <c:v>80.900000000000006</c:v>
                </c:pt>
                <c:pt idx="3">
                  <c:v>81.900000000000006</c:v>
                </c:pt>
                <c:pt idx="4">
                  <c:v>81.3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-398480112"/>
        <c:axId val="-398477936"/>
      </c:barChart>
      <c:lineChart>
        <c:grouping val="stacked"/>
        <c:varyColors val="0"/>
        <c:ser>
          <c:idx val="1"/>
          <c:order val="1"/>
          <c:tx>
            <c:strRef>
              <c:f>Sheet2!$B$24</c:f>
              <c:strCache>
                <c:ptCount val="1"/>
                <c:pt idx="0">
                  <c:v>목표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>
              <a:glow rad="63500">
                <a:schemeClr val="accent2">
                  <a:lumMod val="60000"/>
                  <a:lumOff val="40000"/>
                  <a:alpha val="40000"/>
                </a:schemeClr>
              </a:glow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8"/>
            <c:spPr>
              <a:noFill/>
              <a:ln w="9525">
                <a:solidFill>
                  <a:schemeClr val="accent2"/>
                </a:solidFill>
              </a:ln>
              <a:effectLst>
                <a:glow rad="63500">
                  <a:schemeClr val="accent2">
                    <a:lumMod val="60000"/>
                    <a:lumOff val="40000"/>
                    <a:alpha val="40000"/>
                  </a:schemeClr>
                </a:glow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val>
            <c:numRef>
              <c:f>Sheet2!$D$26:$O$26</c:f>
              <c:numCache>
                <c:formatCode>General</c:formatCode>
                <c:ptCount val="12"/>
                <c:pt idx="0">
                  <c:v>80</c:v>
                </c:pt>
                <c:pt idx="1">
                  <c:v>80</c:v>
                </c:pt>
                <c:pt idx="2">
                  <c:v>81</c:v>
                </c:pt>
                <c:pt idx="3">
                  <c:v>82</c:v>
                </c:pt>
                <c:pt idx="4">
                  <c:v>82</c:v>
                </c:pt>
                <c:pt idx="5">
                  <c:v>83</c:v>
                </c:pt>
                <c:pt idx="6">
                  <c:v>84</c:v>
                </c:pt>
                <c:pt idx="7">
                  <c:v>85</c:v>
                </c:pt>
                <c:pt idx="8">
                  <c:v>85</c:v>
                </c:pt>
                <c:pt idx="9">
                  <c:v>85</c:v>
                </c:pt>
                <c:pt idx="10">
                  <c:v>85</c:v>
                </c:pt>
                <c:pt idx="11">
                  <c:v>85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398480112"/>
        <c:axId val="-398477936"/>
      </c:lineChart>
      <c:catAx>
        <c:axId val="-39848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77936"/>
        <c:crosses val="autoZero"/>
        <c:auto val="1"/>
        <c:lblAlgn val="ctr"/>
        <c:lblOffset val="100"/>
        <c:noMultiLvlLbl val="0"/>
      </c:catAx>
      <c:valAx>
        <c:axId val="-398477936"/>
        <c:scaling>
          <c:orientation val="minMax"/>
          <c:max val="95"/>
          <c:min val="7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8011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solidFill>
        <a:srgbClr val="4F81BD">
          <a:shade val="95000"/>
          <a:satMod val="105000"/>
        </a:srgbClr>
      </a:solidFill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252535970579541"/>
          <c:y val="0.11257242236258164"/>
          <c:w val="0.7308524099958762"/>
          <c:h val="0.55581224860173706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실적현황!$B$19</c:f>
              <c:strCache>
                <c:ptCount val="1"/>
                <c:pt idx="0">
                  <c:v>순간정지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실적현황!$C$19:$H$19</c:f>
              <c:numCache>
                <c:formatCode>0.0%</c:formatCode>
                <c:ptCount val="6"/>
                <c:pt idx="0">
                  <c:v>9.2464983575969328E-2</c:v>
                </c:pt>
                <c:pt idx="1">
                  <c:v>0.10572659086135486</c:v>
                </c:pt>
                <c:pt idx="2">
                  <c:v>0.13156424962998298</c:v>
                </c:pt>
                <c:pt idx="3">
                  <c:v>0.1232976987381203</c:v>
                </c:pt>
                <c:pt idx="4">
                  <c:v>7.4416547489757859E-2</c:v>
                </c:pt>
                <c:pt idx="5">
                  <c:v>4.1219344396790709E-2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132-424A-94F8-82C2F43B4384}"/>
            </c:ext>
          </c:extLst>
        </c:ser>
        <c:ser>
          <c:idx val="2"/>
          <c:order val="2"/>
          <c:tx>
            <c:strRef>
              <c:f>실적현황!$B$20</c:f>
              <c:strCache>
                <c:ptCount val="1"/>
                <c:pt idx="0">
                  <c:v>설비고장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실적현황!$C$20:$H$20</c:f>
              <c:numCache>
                <c:formatCode>0.0%</c:formatCode>
                <c:ptCount val="6"/>
                <c:pt idx="0">
                  <c:v>9.4515247102915867E-2</c:v>
                </c:pt>
                <c:pt idx="1">
                  <c:v>0.11449735753264541</c:v>
                </c:pt>
                <c:pt idx="2">
                  <c:v>0.11963597666140692</c:v>
                </c:pt>
                <c:pt idx="3">
                  <c:v>0.19156415879978386</c:v>
                </c:pt>
                <c:pt idx="4">
                  <c:v>5.5735061195104393E-2</c:v>
                </c:pt>
                <c:pt idx="5">
                  <c:v>9.5653526791630895E-3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132-424A-94F8-82C2F43B4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-398491536"/>
        <c:axId val="-398492080"/>
      </c:barChart>
      <c:lineChart>
        <c:grouping val="standard"/>
        <c:varyColors val="0"/>
        <c:ser>
          <c:idx val="0"/>
          <c:order val="0"/>
          <c:tx>
            <c:strRef>
              <c:f>실적현황!$B$18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실적현황!$C$17:$H$17</c:f>
              <c:strCache>
                <c:ptCount val="6"/>
                <c:pt idx="0">
                  <c:v>22년 누적</c:v>
                </c:pt>
                <c:pt idx="1">
                  <c:v>VAA01</c:v>
                </c:pt>
                <c:pt idx="2">
                  <c:v>VAA02</c:v>
                </c:pt>
                <c:pt idx="3">
                  <c:v>VAA03</c:v>
                </c:pt>
                <c:pt idx="4">
                  <c:v>VAA04</c:v>
                </c:pt>
                <c:pt idx="5">
                  <c:v>VAA05</c:v>
                </c:pt>
              </c:strCache>
            </c:strRef>
          </c:cat>
          <c:val>
            <c:numRef>
              <c:f>실적현황!$C$18:$H$18</c:f>
              <c:numCache>
                <c:formatCode>0.0%</c:formatCode>
                <c:ptCount val="6"/>
                <c:pt idx="0">
                  <c:v>0.81301976932111464</c:v>
                </c:pt>
                <c:pt idx="1">
                  <c:v>0.77977605160599972</c:v>
                </c:pt>
                <c:pt idx="2">
                  <c:v>0.74879977370860995</c:v>
                </c:pt>
                <c:pt idx="3">
                  <c:v>0.68513814246209592</c:v>
                </c:pt>
                <c:pt idx="4">
                  <c:v>0.8698483913151378</c:v>
                </c:pt>
                <c:pt idx="5">
                  <c:v>0.94921530292404621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132-424A-94F8-82C2F43B4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398479024"/>
        <c:axId val="-398476848"/>
      </c:lineChart>
      <c:catAx>
        <c:axId val="-3984790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76848"/>
        <c:crosses val="autoZero"/>
        <c:auto val="1"/>
        <c:lblAlgn val="ctr"/>
        <c:lblOffset val="100"/>
        <c:noMultiLvlLbl val="0"/>
      </c:catAx>
      <c:valAx>
        <c:axId val="-398476848"/>
        <c:scaling>
          <c:orientation val="minMax"/>
          <c:max val="1"/>
          <c:min val="0.1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79024"/>
        <c:crosses val="autoZero"/>
        <c:crossBetween val="between"/>
      </c:valAx>
      <c:valAx>
        <c:axId val="-398492080"/>
        <c:scaling>
          <c:orientation val="minMax"/>
          <c:max val="0.5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398491536"/>
        <c:crosses val="max"/>
        <c:crossBetween val="between"/>
      </c:valAx>
      <c:catAx>
        <c:axId val="-398491536"/>
        <c:scaling>
          <c:orientation val="minMax"/>
        </c:scaling>
        <c:delete val="1"/>
        <c:axPos val="b"/>
        <c:majorTickMark val="out"/>
        <c:minorTickMark val="none"/>
        <c:tickLblPos val="nextTo"/>
        <c:crossAx val="-3984920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ysClr val="windowText" lastClr="000000">
          <a:lumMod val="50000"/>
          <a:lumOff val="50000"/>
        </a:sysClr>
      </a:solidFill>
    </a:ln>
    <a:effectLst/>
  </c:spPr>
  <c:txPr>
    <a:bodyPr/>
    <a:lstStyle/>
    <a:p>
      <a:pPr>
        <a:defRPr sz="1050"/>
      </a:pPr>
      <a:endParaRPr lang="ko-K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4498269349382636"/>
          <c:y val="6.5760406456411347E-2"/>
          <c:w val="0.72621193430614994"/>
          <c:h val="0.58638491697984962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실적현황!$B$25</c:f>
              <c:strCache>
                <c:ptCount val="1"/>
                <c:pt idx="0">
                  <c:v>순간정지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실적현황!$C$25:$I$25</c:f>
              <c:numCache>
                <c:formatCode>0.0%</c:formatCode>
                <c:ptCount val="7"/>
                <c:pt idx="0">
                  <c:v>0.10135254567270037</c:v>
                </c:pt>
                <c:pt idx="1">
                  <c:v>8.2192446470288602E-2</c:v>
                </c:pt>
                <c:pt idx="2">
                  <c:v>0.12258917112793838</c:v>
                </c:pt>
                <c:pt idx="3">
                  <c:v>0.12121951029298318</c:v>
                </c:pt>
                <c:pt idx="4">
                  <c:v>9.2883683226733391E-2</c:v>
                </c:pt>
                <c:pt idx="5">
                  <c:v>7.6019398390399326E-2</c:v>
                </c:pt>
                <c:pt idx="6">
                  <c:v>0.11234557163178038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4D3-4D04-954B-0A5F561A454C}"/>
            </c:ext>
          </c:extLst>
        </c:ser>
        <c:ser>
          <c:idx val="2"/>
          <c:order val="2"/>
          <c:tx>
            <c:strRef>
              <c:f>실적현황!$B$26</c:f>
              <c:strCache>
                <c:ptCount val="1"/>
                <c:pt idx="0">
                  <c:v>설비고장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실적현황!$C$26:$I$26</c:f>
              <c:numCache>
                <c:formatCode>0.0%</c:formatCode>
                <c:ptCount val="7"/>
                <c:pt idx="0">
                  <c:v>6.9615264793360263E-2</c:v>
                </c:pt>
                <c:pt idx="1">
                  <c:v>5.5293249723349321E-2</c:v>
                </c:pt>
                <c:pt idx="2">
                  <c:v>9.0247166819418384E-2</c:v>
                </c:pt>
                <c:pt idx="3">
                  <c:v>9.2390350693951212E-2</c:v>
                </c:pt>
                <c:pt idx="4">
                  <c:v>6.7265999516803787E-2</c:v>
                </c:pt>
                <c:pt idx="5">
                  <c:v>5.711096576043681E-2</c:v>
                </c:pt>
                <c:pt idx="6">
                  <c:v>5.7558766443821435E-2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4D3-4D04-954B-0A5F561A45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-401199296"/>
        <c:axId val="-401206912"/>
      </c:barChart>
      <c:lineChart>
        <c:grouping val="standard"/>
        <c:varyColors val="0"/>
        <c:ser>
          <c:idx val="0"/>
          <c:order val="0"/>
          <c:tx>
            <c:strRef>
              <c:f>실적현황!$B$24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실적현황!$C$23:$I$23</c:f>
              <c:strCache>
                <c:ptCount val="7"/>
                <c:pt idx="0">
                  <c:v>22년 누적</c:v>
                </c:pt>
                <c:pt idx="1">
                  <c:v>VRR01</c:v>
                </c:pt>
                <c:pt idx="2">
                  <c:v>VRR02</c:v>
                </c:pt>
                <c:pt idx="3">
                  <c:v>VRR03</c:v>
                </c:pt>
                <c:pt idx="4">
                  <c:v>VRR04</c:v>
                </c:pt>
                <c:pt idx="5">
                  <c:v>VRR05</c:v>
                </c:pt>
                <c:pt idx="6">
                  <c:v>VRR06</c:v>
                </c:pt>
              </c:strCache>
            </c:strRef>
          </c:cat>
          <c:val>
            <c:numRef>
              <c:f>실적현황!$C$24:$I$24</c:f>
              <c:numCache>
                <c:formatCode>0.0%</c:formatCode>
                <c:ptCount val="7"/>
                <c:pt idx="0">
                  <c:v>0.82903218953393931</c:v>
                </c:pt>
                <c:pt idx="1">
                  <c:v>0.86251430380636196</c:v>
                </c:pt>
                <c:pt idx="2">
                  <c:v>0.78716366205264332</c:v>
                </c:pt>
                <c:pt idx="3">
                  <c:v>0.78639013901306554</c:v>
                </c:pt>
                <c:pt idx="4">
                  <c:v>0.83985031725646286</c:v>
                </c:pt>
                <c:pt idx="5">
                  <c:v>0.86686963584916388</c:v>
                </c:pt>
                <c:pt idx="6">
                  <c:v>0.83009566192439821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4D3-4D04-954B-0A5F561A45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401207456"/>
        <c:axId val="-401196576"/>
      </c:lineChart>
      <c:catAx>
        <c:axId val="-40120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401196576"/>
        <c:crosses val="autoZero"/>
        <c:auto val="1"/>
        <c:lblAlgn val="ctr"/>
        <c:lblOffset val="100"/>
        <c:noMultiLvlLbl val="0"/>
      </c:catAx>
      <c:valAx>
        <c:axId val="-401196576"/>
        <c:scaling>
          <c:orientation val="minMax"/>
          <c:max val="1"/>
          <c:min val="0.30000000000000004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401207456"/>
        <c:crosses val="autoZero"/>
        <c:crossBetween val="between"/>
      </c:valAx>
      <c:valAx>
        <c:axId val="-401206912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401199296"/>
        <c:crosses val="max"/>
        <c:crossBetween val="between"/>
      </c:valAx>
      <c:catAx>
        <c:axId val="-401199296"/>
        <c:scaling>
          <c:orientation val="minMax"/>
        </c:scaling>
        <c:delete val="1"/>
        <c:axPos val="b"/>
        <c:majorTickMark val="out"/>
        <c:minorTickMark val="none"/>
        <c:tickLblPos val="nextTo"/>
        <c:crossAx val="-40120691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solidFill>
        <a:sysClr val="windowText" lastClr="000000">
          <a:lumMod val="50000"/>
          <a:lumOff val="50000"/>
        </a:sysClr>
      </a:solidFill>
    </a:ln>
    <a:effectLst/>
  </c:spPr>
  <c:txPr>
    <a:bodyPr/>
    <a:lstStyle/>
    <a:p>
      <a:pPr>
        <a:defRPr sz="1050"/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2668324334834842E-2"/>
          <c:y val="6.4549771015112362E-2"/>
          <c:w val="0.8793932347911525"/>
          <c:h val="0.6956245332622642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Sheet2!$F$2</c:f>
              <c:strCache>
                <c:ptCount val="1"/>
                <c:pt idx="0">
                  <c:v>품목 종수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Sheet2!$E$3:$E$9</c:f>
              <c:strCache>
                <c:ptCount val="7"/>
                <c:pt idx="0">
                  <c:v>2개월</c:v>
                </c:pt>
                <c:pt idx="1">
                  <c:v>3개월</c:v>
                </c:pt>
                <c:pt idx="2">
                  <c:v>4개월</c:v>
                </c:pt>
                <c:pt idx="3">
                  <c:v>6개월</c:v>
                </c:pt>
                <c:pt idx="4">
                  <c:v>7개월</c:v>
                </c:pt>
                <c:pt idx="5">
                  <c:v>9개월</c:v>
                </c:pt>
                <c:pt idx="6">
                  <c:v>1년5개월</c:v>
                </c:pt>
              </c:strCache>
            </c:strRef>
          </c:cat>
          <c:val>
            <c:numRef>
              <c:f>Sheet2!$F$3:$F$9</c:f>
              <c:numCache>
                <c:formatCode>General</c:formatCode>
                <c:ptCount val="7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11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401192224"/>
        <c:axId val="-401206368"/>
      </c:barChart>
      <c:catAx>
        <c:axId val="-401192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401206368"/>
        <c:crosses val="autoZero"/>
        <c:auto val="1"/>
        <c:lblAlgn val="ctr"/>
        <c:lblOffset val="100"/>
        <c:noMultiLvlLbl val="0"/>
      </c:catAx>
      <c:valAx>
        <c:axId val="-401206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401192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38604" cy="465342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70161" y="2"/>
            <a:ext cx="3038604" cy="465342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424EAA2E-A0A8-4D9B-B92F-D2F4DABAF869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831060"/>
            <a:ext cx="3038604" cy="465342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70161" y="8831060"/>
            <a:ext cx="3038604" cy="465342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CA7B30FA-47EE-42D6-9DDE-EDC0A16F0B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077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3037840" cy="46643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70943" y="0"/>
            <a:ext cx="3037840" cy="466434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27CF92BE-42F8-4AED-893C-03FE41459FBC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78300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5" rIns="91432" bIns="4571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1432" tIns="45715" rIns="91432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8829971"/>
            <a:ext cx="3037840" cy="466434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70943" y="8829971"/>
            <a:ext cx="3037840" cy="466434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0C5F46D7-0E81-4DFB-82D4-5DDA86B781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2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 flipH="1">
            <a:off x="250825" y="692150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H="1">
            <a:off x="250825" y="6526213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8664575" y="6650038"/>
            <a:ext cx="400050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60000"/>
              </a:lnSpc>
            </a:pPr>
            <a:fld id="{63FE4FB4-6D7C-4414-8E26-BE1A8F8D6277}" type="slidenum">
              <a:rPr kumimoji="0" lang="en-US" altLang="ko-KR" sz="9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lnSpc>
                  <a:spcPct val="60000"/>
                </a:lnSpc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7596188" y="6604000"/>
            <a:ext cx="1216025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www.dyenp.com   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8677275" y="6645275"/>
            <a:ext cx="0" cy="142875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39713" y="6604000"/>
            <a:ext cx="1585912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Management  Innovation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60350"/>
            <a:ext cx="1352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252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6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22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9D77-86BD-4D9B-BD3B-F3C8439689DF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0715-F262-4C07-B7D7-E5FF2D3E59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70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chart" Target="../charts/char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51520" y="718312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3-3.</a:t>
            </a:r>
            <a:r>
              <a:rPr lang="ko-KR" altLang="en-US" b="1" dirty="0">
                <a:latin typeface="+mn-ea"/>
              </a:rPr>
              <a:t> ’</a:t>
            </a:r>
            <a:r>
              <a:rPr lang="en-US" altLang="ko-KR" b="1" dirty="0">
                <a:latin typeface="+mn-ea"/>
              </a:rPr>
              <a:t>22</a:t>
            </a:r>
            <a:r>
              <a:rPr lang="ko-KR" altLang="en-US" b="1" dirty="0">
                <a:latin typeface="+mn-ea"/>
              </a:rPr>
              <a:t>년 </a:t>
            </a:r>
            <a:r>
              <a:rPr lang="ko-KR" altLang="en-US" b="1" dirty="0" smtClean="0">
                <a:latin typeface="+mn-ea"/>
              </a:rPr>
              <a:t>정량목표 및 </a:t>
            </a:r>
            <a:r>
              <a:rPr lang="en-US" altLang="ko-KR" b="1" dirty="0" smtClean="0">
                <a:latin typeface="+mn-ea"/>
              </a:rPr>
              <a:t>KPI </a:t>
            </a:r>
            <a:r>
              <a:rPr lang="ko-KR" altLang="en-US" b="1" dirty="0" smtClean="0">
                <a:latin typeface="+mn-ea"/>
              </a:rPr>
              <a:t>목표</a:t>
            </a:r>
            <a:endParaRPr lang="ko-KR" altLang="en-US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273008" y="1124737"/>
          <a:ext cx="8619472" cy="525658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71460"/>
                <a:gridCol w="694487"/>
                <a:gridCol w="1132845"/>
                <a:gridCol w="432048"/>
                <a:gridCol w="576064"/>
                <a:gridCol w="636989"/>
                <a:gridCol w="694487"/>
                <a:gridCol w="617322"/>
                <a:gridCol w="566771"/>
                <a:gridCol w="2596999"/>
              </a:tblGrid>
              <a:tr h="351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경영목표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KPI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항목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단위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2022</a:t>
                      </a:r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년 상반기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하반기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목표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063" marR="9063" marT="906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상반기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실적 比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rtl="0" fontAlgn="ctr"/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향상율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063" marR="9063" marT="9063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비고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921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실행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목표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상반기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실적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목표</a:t>
                      </a:r>
                      <a:endParaRPr lang="en-US" altLang="ko-KR" sz="1200" b="0" i="0" u="none" strike="noStrike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ko-KR" alt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달성율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063" marR="9063" marT="9063" marB="0"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4199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가공비율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5.6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5.5%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총 임율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VND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1,649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1,651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100.0%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1,649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점당</a:t>
                      </a:r>
                      <a:endParaRPr lang="en-US" altLang="ko-KR" sz="1200" b="0" u="none" strike="noStrike" dirty="0" smtClean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가공비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Axial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VND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16.3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98.7%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15.5</a:t>
                      </a:r>
                      <a:endParaRPr lang="ko-KR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Radial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VND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17.5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19.7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98.5%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20.3</a:t>
                      </a:r>
                      <a:endParaRPr lang="ko-KR" altLang="en-US" sz="12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11.2%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SMD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VND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4.5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재고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원자재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日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13.5</a:t>
                      </a:r>
                      <a:endParaRPr lang="ko-KR" altLang="en-US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65.0%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10.0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35.0%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적정재고 </a:t>
                      </a: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7.2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일 </a:t>
                      </a: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과잉</a:t>
                      </a: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부진재고 </a:t>
                      </a: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2.8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일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Main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라인 재공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日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3.0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93.3%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3.0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6.7%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자동화 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재공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日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68.0%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2.5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32.0%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완제품 재고일수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日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5.3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51.3%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51.4%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적정재고 </a:t>
                      </a: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3.1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일 </a:t>
                      </a: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과잉</a:t>
                      </a:r>
                      <a:r>
                        <a:rPr lang="en-US" altLang="ko-KR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ko-KR" altLang="en-US" sz="105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부진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재고 </a:t>
                      </a:r>
                      <a:r>
                        <a:rPr lang="en-US" altLang="ko-KR" sz="105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0.4</a:t>
                      </a:r>
                      <a:r>
                        <a:rPr lang="ko-KR" altLang="en-US" sz="105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일</a:t>
                      </a:r>
                      <a:endParaRPr lang="ko-KR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품질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MQIS</a:t>
                      </a:r>
                      <a:r>
                        <a:rPr lang="en-US" altLang="ko-KR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등록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건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총 공정 불량율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PPM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5,767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5,912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6,178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원자재 불량율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PPM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562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700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80.2%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562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24.6%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TA200 </a:t>
                      </a:r>
                      <a:r>
                        <a:rPr kumimoji="0" lang="ko-KR" altLang="en-US" sz="9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다이오드즈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IC 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불량증가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(400PPM</a:t>
                      </a:r>
                      <a:r>
                        <a:rPr kumimoji="0" lang="ko-KR" altLang="en-US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점유</a:t>
                      </a:r>
                      <a:r>
                        <a:rPr kumimoji="0" lang="en-US" altLang="ko-KR" sz="9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COPQ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COPQ</a:t>
                      </a:r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금액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백만원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354.1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158.1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171.4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준법경영 평가점수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점수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41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통합경영진단 점수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점수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95</a:t>
                      </a:r>
                      <a:endParaRPr lang="en-US" altLang="ko-KR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98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100.0%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95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37"/>
          <p:cNvSpPr>
            <a:spLocks noChangeArrowheads="1"/>
          </p:cNvSpPr>
          <p:nvPr/>
        </p:nvSpPr>
        <p:spPr bwMode="auto">
          <a:xfrm>
            <a:off x="251520" y="219213"/>
            <a:ext cx="7128792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defRPr/>
            </a:pPr>
            <a:r>
              <a:rPr lang="en-US" altLang="ko-KR" sz="2400" b="1" dirty="0" smtClean="0">
                <a:latin typeface="+mn-ea"/>
              </a:rPr>
              <a:t>3.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’</a:t>
            </a:r>
            <a:r>
              <a:rPr lang="en-US" altLang="ko-KR" sz="2400" b="1" dirty="0">
                <a:latin typeface="+mn-ea"/>
              </a:rPr>
              <a:t>22</a:t>
            </a:r>
            <a:r>
              <a:rPr lang="ko-KR" altLang="en-US" sz="2400" b="1" dirty="0">
                <a:latin typeface="+mn-ea"/>
              </a:rPr>
              <a:t>년 </a:t>
            </a:r>
            <a:r>
              <a:rPr lang="ko-KR" altLang="en-US" sz="2400" b="1" dirty="0" smtClean="0">
                <a:latin typeface="+mn-ea"/>
              </a:rPr>
              <a:t>하반기 추진 전략</a:t>
            </a:r>
            <a:endParaRPr lang="en-US" altLang="ko-KR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488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9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 경쟁력 향상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개선 과제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249301" y="1032880"/>
            <a:ext cx="2810531" cy="270588"/>
            <a:chOff x="6111660" y="1050757"/>
            <a:chExt cx="2240716" cy="37572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▣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PM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유지관리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–SHEET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운영 </a:t>
              </a:r>
              <a:endParaRPr lang="ko-KR" altLang="en-US" sz="11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7" name="직사각형 66"/>
          <p:cNvSpPr/>
          <p:nvPr/>
        </p:nvSpPr>
        <p:spPr>
          <a:xfrm>
            <a:off x="215513" y="1391312"/>
            <a:ext cx="3024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PM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하반기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PLAN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861929" y="1593422"/>
            <a:ext cx="7526494" cy="1090326"/>
            <a:chOff x="1585170" y="2032002"/>
            <a:chExt cx="7995542" cy="1277258"/>
          </a:xfrm>
        </p:grpSpPr>
        <p:grpSp>
          <p:nvGrpSpPr>
            <p:cNvPr id="69" name="그룹 68"/>
            <p:cNvGrpSpPr/>
            <p:nvPr/>
          </p:nvGrpSpPr>
          <p:grpSpPr>
            <a:xfrm>
              <a:off x="1585170" y="2032002"/>
              <a:ext cx="1994359" cy="1277258"/>
              <a:chOff x="2539029" y="2104571"/>
              <a:chExt cx="1994359" cy="1277258"/>
            </a:xfrm>
          </p:grpSpPr>
          <p:sp>
            <p:nvSpPr>
              <p:cNvPr id="77" name="화살표: 오른쪽 2"/>
              <p:cNvSpPr/>
              <p:nvPr/>
            </p:nvSpPr>
            <p:spPr>
              <a:xfrm>
                <a:off x="2655535" y="2104571"/>
                <a:ext cx="1877853" cy="1277258"/>
              </a:xfrm>
              <a:prstGeom prst="rightArrow">
                <a:avLst/>
              </a:prstGeom>
              <a:solidFill>
                <a:srgbClr val="677892"/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2539029" y="2483356"/>
                <a:ext cx="1857813" cy="5196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  <a:latin typeface="+mn-ea"/>
                  </a:rPr>
                  <a:t>설비 별 기준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+mn-ea"/>
                  </a:rPr>
                  <a:t>SPEC</a:t>
                </a: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+mn-ea"/>
                  </a:rPr>
                  <a:t>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+mn-ea"/>
                  </a:rPr>
                  <a:t>관리 </a:t>
                </a:r>
                <a:r>
                  <a:rPr lang="en-US" altLang="ko-KR" sz="1200" dirty="0" smtClean="0">
                    <a:solidFill>
                      <a:schemeClr val="bg1"/>
                    </a:solidFill>
                    <a:latin typeface="+mn-ea"/>
                  </a:rPr>
                  <a:t>POINT 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+mn-ea"/>
                  </a:rPr>
                  <a:t>작성</a:t>
                </a:r>
                <a:endParaRPr lang="en-US" altLang="ko-KR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>
              <a:off x="3638482" y="2032002"/>
              <a:ext cx="1987562" cy="1277258"/>
              <a:chOff x="4940683" y="2104571"/>
              <a:chExt cx="1987562" cy="1277258"/>
            </a:xfrm>
          </p:grpSpPr>
          <p:sp>
            <p:nvSpPr>
              <p:cNvPr id="75" name="화살표: 오른쪽 8"/>
              <p:cNvSpPr/>
              <p:nvPr/>
            </p:nvSpPr>
            <p:spPr>
              <a:xfrm>
                <a:off x="5050392" y="2104571"/>
                <a:ext cx="1877853" cy="1277258"/>
              </a:xfrm>
              <a:prstGeom prst="rightArrow">
                <a:avLst/>
              </a:prstGeom>
              <a:solidFill>
                <a:srgbClr val="AC7C9E"/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940683" y="2479267"/>
                <a:ext cx="1857813" cy="5196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>
                    <a:solidFill>
                      <a:schemeClr val="bg1"/>
                    </a:solidFill>
                    <a:latin typeface="+mn-ea"/>
                  </a:rPr>
                  <a:t>설비 대당 전체 품목</a:t>
                </a:r>
                <a:endParaRPr lang="en-US" altLang="ko-KR" sz="1200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r>
                  <a:rPr lang="en-US" altLang="ko-KR" sz="1200" dirty="0" smtClean="0">
                    <a:solidFill>
                      <a:schemeClr val="bg1"/>
                    </a:solidFill>
                    <a:latin typeface="+mn-ea"/>
                  </a:rPr>
                  <a:t>2</a:t>
                </a:r>
                <a:r>
                  <a:rPr lang="ko-KR" altLang="en-US" sz="1200" dirty="0" smtClean="0">
                    <a:solidFill>
                      <a:schemeClr val="bg1"/>
                    </a:solidFill>
                    <a:latin typeface="+mn-ea"/>
                  </a:rPr>
                  <a:t>일 계획 정비</a:t>
                </a:r>
                <a:endParaRPr lang="en-US" altLang="ko-KR" sz="1200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71" name="화살표: 오른쪽 14"/>
            <p:cNvSpPr/>
            <p:nvPr/>
          </p:nvSpPr>
          <p:spPr>
            <a:xfrm>
              <a:off x="5794706" y="2032002"/>
              <a:ext cx="1877853" cy="1277258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7841221" y="2032002"/>
              <a:ext cx="1739491" cy="1277258"/>
              <a:chOff x="5050392" y="2104571"/>
              <a:chExt cx="1739491" cy="1277258"/>
            </a:xfrm>
          </p:grpSpPr>
          <p:sp>
            <p:nvSpPr>
              <p:cNvPr id="73" name="사각형: 둥근 모서리 18"/>
              <p:cNvSpPr/>
              <p:nvPr/>
            </p:nvSpPr>
            <p:spPr>
              <a:xfrm>
                <a:off x="5050392" y="2104571"/>
                <a:ext cx="1739491" cy="1277258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glow rad="63500">
                  <a:schemeClr val="accent6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solidFill>
                    <a:srgbClr val="BAAEBA"/>
                  </a:solidFill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176919" y="2375329"/>
                <a:ext cx="1486438" cy="727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rgbClr val="58384F"/>
                    </a:solidFill>
                    <a:latin typeface="+mn-ea"/>
                  </a:rPr>
                  <a:t>AXIAL / RADIAL</a:t>
                </a:r>
              </a:p>
              <a:p>
                <a:pPr algn="ctr"/>
                <a:r>
                  <a:rPr lang="en-US" altLang="ko-KR" sz="1200" dirty="0">
                    <a:solidFill>
                      <a:srgbClr val="58384F"/>
                    </a:solidFill>
                    <a:latin typeface="+mn-ea"/>
                  </a:rPr>
                  <a:t> </a:t>
                </a:r>
                <a:r>
                  <a:rPr lang="ko-KR" altLang="en-US" sz="1200" dirty="0" smtClean="0">
                    <a:solidFill>
                      <a:srgbClr val="58384F"/>
                    </a:solidFill>
                    <a:latin typeface="+mn-ea"/>
                  </a:rPr>
                  <a:t>설비 </a:t>
                </a:r>
                <a:r>
                  <a:rPr lang="en-US" altLang="ko-KR" sz="1200" dirty="0" smtClean="0">
                    <a:solidFill>
                      <a:srgbClr val="58384F"/>
                    </a:solidFill>
                    <a:latin typeface="+mn-ea"/>
                  </a:rPr>
                  <a:t>SPEC </a:t>
                </a:r>
                <a:r>
                  <a:rPr lang="ko-KR" altLang="en-US" sz="1200" dirty="0" smtClean="0">
                    <a:solidFill>
                      <a:srgbClr val="58384F"/>
                    </a:solidFill>
                    <a:latin typeface="+mn-ea"/>
                  </a:rPr>
                  <a:t>중점 관리 예방 활동</a:t>
                </a:r>
                <a:endParaRPr lang="en-US" altLang="ko-KR" sz="1200" dirty="0">
                  <a:solidFill>
                    <a:srgbClr val="58384F"/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79" name="표 78"/>
          <p:cNvGraphicFramePr>
            <a:graphicFrameLocks noGrp="1"/>
          </p:cNvGraphicFramePr>
          <p:nvPr>
            <p:extLst/>
          </p:nvPr>
        </p:nvGraphicFramePr>
        <p:xfrm>
          <a:off x="258027" y="3113125"/>
          <a:ext cx="8571171" cy="1446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453">
                  <a:extLst>
                    <a:ext uri="{9D8B030D-6E8A-4147-A177-3AD203B41FA5}">
                      <a16:colId xmlns="" xmlns:a16="http://schemas.microsoft.com/office/drawing/2014/main" val="2661773495"/>
                    </a:ext>
                  </a:extLst>
                </a:gridCol>
                <a:gridCol w="1224453">
                  <a:extLst>
                    <a:ext uri="{9D8B030D-6E8A-4147-A177-3AD203B41FA5}">
                      <a16:colId xmlns="" xmlns:a16="http://schemas.microsoft.com/office/drawing/2014/main" val="2205808689"/>
                    </a:ext>
                  </a:extLst>
                </a:gridCol>
                <a:gridCol w="1224453">
                  <a:extLst>
                    <a:ext uri="{9D8B030D-6E8A-4147-A177-3AD203B41FA5}">
                      <a16:colId xmlns="" xmlns:a16="http://schemas.microsoft.com/office/drawing/2014/main" val="3337563724"/>
                    </a:ext>
                  </a:extLst>
                </a:gridCol>
                <a:gridCol w="1224453">
                  <a:extLst>
                    <a:ext uri="{9D8B030D-6E8A-4147-A177-3AD203B41FA5}">
                      <a16:colId xmlns="" xmlns:a16="http://schemas.microsoft.com/office/drawing/2014/main" val="1617659159"/>
                    </a:ext>
                  </a:extLst>
                </a:gridCol>
                <a:gridCol w="1224453">
                  <a:extLst>
                    <a:ext uri="{9D8B030D-6E8A-4147-A177-3AD203B41FA5}">
                      <a16:colId xmlns="" xmlns:a16="http://schemas.microsoft.com/office/drawing/2014/main" val="2040777756"/>
                    </a:ext>
                  </a:extLst>
                </a:gridCol>
                <a:gridCol w="1224453">
                  <a:extLst>
                    <a:ext uri="{9D8B030D-6E8A-4147-A177-3AD203B41FA5}">
                      <a16:colId xmlns="" xmlns:a16="http://schemas.microsoft.com/office/drawing/2014/main" val="2320093131"/>
                    </a:ext>
                  </a:extLst>
                </a:gridCol>
                <a:gridCol w="1224453">
                  <a:extLst>
                    <a:ext uri="{9D8B030D-6E8A-4147-A177-3AD203B41FA5}">
                      <a16:colId xmlns="" xmlns:a16="http://schemas.microsoft.com/office/drawing/2014/main" val="2590191339"/>
                    </a:ext>
                  </a:extLst>
                </a:gridCol>
              </a:tblGrid>
              <a:tr h="3271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AXIAL </a:t>
                      </a:r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설비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78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ANVIL SECTION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HEAD / UNIT SECTION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TRANSFER CHUCK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HEIGHT ADJUSTER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TAPE CUTTER</a:t>
                      </a:r>
                    </a:p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XY TABLE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CAMERA AND ROTATION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00897659"/>
                  </a:ext>
                </a:extLst>
              </a:tr>
              <a:tr h="3271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22025502"/>
                  </a:ext>
                </a:extLst>
              </a:tr>
              <a:tr h="337669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RADIAL </a:t>
                      </a:r>
                      <a:r>
                        <a:rPr lang="ko-KR" altLang="en-US" sz="1000" b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설비</a:t>
                      </a:r>
                      <a:endParaRPr lang="ko-KR" altLang="en-US" sz="10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78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INSERTION HEAD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PALLET CHUCK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TRANSFER CHUCK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PARTS PROCESS UNIT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ANVIL UNIT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CAMERA OFFSET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94148852"/>
                  </a:ext>
                </a:extLst>
              </a:tr>
              <a:tr h="3271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+mn-ea"/>
                          <a:ea typeface="+mn-ea"/>
                        </a:rPr>
                        <a:t>13</a:t>
                      </a:r>
                      <a:r>
                        <a:rPr lang="ko-KR" altLang="en-US" sz="1000" b="0" dirty="0" smtClean="0">
                          <a:latin typeface="+mn-ea"/>
                          <a:ea typeface="+mn-ea"/>
                        </a:rPr>
                        <a:t>품목</a:t>
                      </a:r>
                      <a:endParaRPr lang="ko-KR" altLang="en-US" sz="1000" b="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1910363"/>
                  </a:ext>
                </a:extLst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>
            <a:off x="246256" y="2755410"/>
            <a:ext cx="5964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 smtClean="0">
                <a:latin typeface="+mn-ea"/>
              </a:rPr>
              <a:t>IMT </a:t>
            </a:r>
            <a:r>
              <a:rPr lang="ko-KR" altLang="en-US" sz="1400" b="1" u="sng" dirty="0" smtClean="0">
                <a:latin typeface="+mn-ea"/>
              </a:rPr>
              <a:t>설비 </a:t>
            </a:r>
            <a:r>
              <a:rPr lang="en-US" altLang="ko-KR" sz="1400" b="1" u="sng" dirty="0" smtClean="0">
                <a:latin typeface="+mn-ea"/>
              </a:rPr>
              <a:t>PM SPEC </a:t>
            </a:r>
            <a:r>
              <a:rPr lang="ko-KR" altLang="en-US" sz="1400" b="1" u="sng" dirty="0" smtClean="0">
                <a:latin typeface="+mn-ea"/>
              </a:rPr>
              <a:t>조정 항목 </a:t>
            </a:r>
            <a:r>
              <a:rPr lang="en-US" altLang="ko-KR" sz="1400" b="1" u="sng" dirty="0" smtClean="0">
                <a:latin typeface="+mn-ea"/>
              </a:rPr>
              <a:t>LIST </a:t>
            </a:r>
            <a:r>
              <a:rPr lang="ko-KR" altLang="en-US" sz="1400" b="1" u="sng" dirty="0" smtClean="0">
                <a:latin typeface="+mn-ea"/>
              </a:rPr>
              <a:t>수치 관리</a:t>
            </a:r>
            <a:endParaRPr lang="en-US" altLang="ko-KR" b="1" u="sng" dirty="0"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14847" y="1941186"/>
            <a:ext cx="174882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SHEET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작성 표준 편차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조정 작업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&amp;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교체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00" y="4725144"/>
            <a:ext cx="4178684" cy="1656184"/>
          </a:xfrm>
          <a:prstGeom prst="rect">
            <a:avLst/>
          </a:prstGeom>
        </p:spPr>
      </p:pic>
      <p:sp>
        <p:nvSpPr>
          <p:cNvPr id="83" name="Rectangle 26"/>
          <p:cNvSpPr/>
          <p:nvPr/>
        </p:nvSpPr>
        <p:spPr>
          <a:xfrm>
            <a:off x="249300" y="4698018"/>
            <a:ext cx="4178684" cy="1683310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26"/>
          <p:cNvSpPr/>
          <p:nvPr/>
        </p:nvSpPr>
        <p:spPr>
          <a:xfrm>
            <a:off x="2344806" y="4689501"/>
            <a:ext cx="2072847" cy="1683310"/>
          </a:xfrm>
          <a:prstGeom prst="rect">
            <a:avLst/>
          </a:prstGeom>
          <a:solidFill>
            <a:srgbClr val="FFCA08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38"/>
          <p:cNvSpPr/>
          <p:nvPr/>
        </p:nvSpPr>
        <p:spPr>
          <a:xfrm rot="16200000">
            <a:off x="2559851" y="5380728"/>
            <a:ext cx="1634392" cy="34977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38"/>
          <p:cNvSpPr/>
          <p:nvPr/>
        </p:nvSpPr>
        <p:spPr>
          <a:xfrm rot="16200000">
            <a:off x="508545" y="5371157"/>
            <a:ext cx="1634392" cy="3689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이등변 삼각형 86"/>
          <p:cNvSpPr/>
          <p:nvPr/>
        </p:nvSpPr>
        <p:spPr>
          <a:xfrm>
            <a:off x="2079347" y="5742139"/>
            <a:ext cx="559036" cy="623613"/>
          </a:xfrm>
          <a:prstGeom prst="triangle">
            <a:avLst>
              <a:gd name="adj" fmla="val 4705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8" name="왼쪽/오른쪽 화살표 87"/>
          <p:cNvSpPr/>
          <p:nvPr/>
        </p:nvSpPr>
        <p:spPr>
          <a:xfrm rot="19375621">
            <a:off x="1368242" y="5625879"/>
            <a:ext cx="1933944" cy="76823"/>
          </a:xfrm>
          <a:prstGeom prst="leftRightArrow">
            <a:avLst/>
          </a:prstGeom>
          <a:solidFill>
            <a:srgbClr val="FF0000">
              <a:alpha val="39000"/>
            </a:srgbClr>
          </a:solidFill>
          <a:ln w="19050">
            <a:solidFill>
              <a:schemeClr val="accent6">
                <a:alpha val="69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964593" y="4769876"/>
            <a:ext cx="70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US" sz="1400" dirty="0" smtClean="0">
                <a:solidFill>
                  <a:srgbClr val="FF0000"/>
                </a:solidFill>
                <a:latin typeface="Gidole" charset="0"/>
                <a:ea typeface="Gidole" charset="0"/>
                <a:cs typeface="Gidole" charset="0"/>
              </a:rPr>
              <a:t>25%</a:t>
            </a:r>
            <a:endParaRPr lang="en-US" sz="1400" dirty="0">
              <a:solidFill>
                <a:srgbClr val="FF0000"/>
              </a:solidFill>
              <a:latin typeface="Gidole" charset="0"/>
              <a:ea typeface="Gidole" charset="0"/>
              <a:cs typeface="Gidole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906607" y="4786267"/>
            <a:ext cx="7046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US" sz="1200" dirty="0" smtClean="0">
                <a:solidFill>
                  <a:schemeClr val="tx2"/>
                </a:solidFill>
                <a:latin typeface="Gidole" charset="0"/>
                <a:ea typeface="Gidole" charset="0"/>
                <a:cs typeface="Gidole" charset="0"/>
              </a:rPr>
              <a:t>100%</a:t>
            </a:r>
            <a:endParaRPr lang="en-US" sz="1200" dirty="0">
              <a:solidFill>
                <a:schemeClr val="tx2"/>
              </a:solidFill>
              <a:latin typeface="Gidole" charset="0"/>
              <a:ea typeface="Gidole" charset="0"/>
              <a:cs typeface="Gidole" charset="0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2270953" y="5717696"/>
            <a:ext cx="144016" cy="15794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2" name="Rectangle 39"/>
          <p:cNvSpPr/>
          <p:nvPr/>
        </p:nvSpPr>
        <p:spPr>
          <a:xfrm rot="16200000">
            <a:off x="1093085" y="5979856"/>
            <a:ext cx="463053" cy="339890"/>
          </a:xfrm>
          <a:prstGeom prst="rect">
            <a:avLst/>
          </a:prstGeom>
          <a:solidFill>
            <a:srgbClr val="3930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ctangle 39"/>
          <p:cNvSpPr/>
          <p:nvPr/>
        </p:nvSpPr>
        <p:spPr>
          <a:xfrm rot="16200000">
            <a:off x="2783390" y="5618275"/>
            <a:ext cx="1176022" cy="339890"/>
          </a:xfrm>
          <a:prstGeom prst="rect">
            <a:avLst/>
          </a:prstGeom>
          <a:solidFill>
            <a:srgbClr val="39302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84730" y="4711645"/>
            <a:ext cx="17323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[</a:t>
            </a:r>
            <a:r>
              <a:rPr lang="ko-KR" altLang="en-US" sz="1100" b="1" dirty="0" err="1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유실율</a:t>
            </a:r>
            <a:r>
              <a:rPr lang="en-US" altLang="ko-KR" sz="1100" b="1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]</a:t>
            </a:r>
            <a:r>
              <a:rPr lang="ko-KR" altLang="en-US" sz="1100" b="1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 </a:t>
            </a:r>
            <a:endParaRPr lang="en-US" altLang="ko-KR" sz="1100" b="1" dirty="0" smtClean="0">
              <a:solidFill>
                <a:schemeClr val="bg1"/>
              </a:solidFill>
              <a:latin typeface="Gidole" charset="0"/>
              <a:ea typeface="Gidole" charset="0"/>
              <a:cs typeface="Gidole" charset="0"/>
            </a:endParaRPr>
          </a:p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 PART </a:t>
            </a:r>
            <a:r>
              <a:rPr lang="ko-KR" altLang="en-US" sz="1100" b="1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마모도 및 </a:t>
            </a:r>
            <a:r>
              <a:rPr lang="en-US" altLang="ko-KR" sz="1100" b="1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SPEC </a:t>
            </a:r>
            <a:r>
              <a:rPr lang="ko-KR" altLang="en-US" sz="1100" b="1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수치의 변화 비례</a:t>
            </a:r>
            <a:r>
              <a:rPr lang="en-US" sz="1100" b="1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 </a:t>
            </a:r>
            <a:endParaRPr lang="en-US" sz="1100" b="1" dirty="0">
              <a:solidFill>
                <a:schemeClr val="bg1"/>
              </a:solidFill>
              <a:latin typeface="Gidole" charset="0"/>
              <a:ea typeface="Gidole" charset="0"/>
              <a:cs typeface="Gidole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893052" y="6003089"/>
            <a:ext cx="704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US" sz="1400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50%</a:t>
            </a:r>
            <a:endParaRPr lang="en-US" sz="1400" dirty="0">
              <a:solidFill>
                <a:schemeClr val="bg1"/>
              </a:solidFill>
              <a:latin typeface="Gidole" charset="0"/>
              <a:ea typeface="Gidole" charset="0"/>
              <a:cs typeface="Gidole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058181" y="5957223"/>
            <a:ext cx="538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latinLnBrk="0"/>
            <a:r>
              <a:rPr lang="en-US" sz="1600" dirty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5</a:t>
            </a:r>
            <a:r>
              <a:rPr lang="en-US" sz="1600" dirty="0" smtClean="0">
                <a:solidFill>
                  <a:schemeClr val="bg1"/>
                </a:solidFill>
                <a:latin typeface="Gidole" charset="0"/>
                <a:ea typeface="Gidole" charset="0"/>
                <a:cs typeface="Gidole" charset="0"/>
              </a:rPr>
              <a:t>%</a:t>
            </a:r>
            <a:endParaRPr lang="en-US" sz="1600" dirty="0">
              <a:solidFill>
                <a:schemeClr val="bg1"/>
              </a:solidFill>
              <a:latin typeface="Gidole" charset="0"/>
              <a:ea typeface="Gidole" charset="0"/>
              <a:cs typeface="Gidole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62669" y="4796806"/>
            <a:ext cx="846707" cy="253916"/>
          </a:xfrm>
          <a:prstGeom prst="rect">
            <a:avLst/>
          </a:prstGeom>
          <a:solidFill>
            <a:schemeClr val="bg2">
              <a:lumMod val="25000"/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chemeClr val="bg1"/>
                </a:solidFill>
              </a:rPr>
              <a:t>PART </a:t>
            </a:r>
            <a:r>
              <a:rPr lang="ko-KR" altLang="en-US" sz="1050" b="1" dirty="0" smtClean="0">
                <a:solidFill>
                  <a:schemeClr val="bg1"/>
                </a:solidFill>
              </a:rPr>
              <a:t>상태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644152" y="4796806"/>
            <a:ext cx="588623" cy="253916"/>
          </a:xfrm>
          <a:prstGeom prst="rect">
            <a:avLst/>
          </a:prstGeom>
          <a:solidFill>
            <a:schemeClr val="bg2">
              <a:lumMod val="25000"/>
              <a:alpha val="78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50" b="1" dirty="0" err="1" smtClean="0">
                <a:solidFill>
                  <a:schemeClr val="bg1"/>
                </a:solidFill>
              </a:rPr>
              <a:t>유실율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8F2520BF-1977-4EA2-AADD-DBBD9ECBA052}"/>
              </a:ext>
            </a:extLst>
          </p:cNvPr>
          <p:cNvGrpSpPr/>
          <p:nvPr/>
        </p:nvGrpSpPr>
        <p:grpSpPr>
          <a:xfrm>
            <a:off x="6948264" y="787505"/>
            <a:ext cx="1889845" cy="676225"/>
            <a:chOff x="7987618" y="2782672"/>
            <a:chExt cx="3533823" cy="1012874"/>
          </a:xfrm>
        </p:grpSpPr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첨부파일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</p:txBody>
        </p:sp>
      </p:grpSp>
      <p:pic>
        <p:nvPicPr>
          <p:cNvPr id="102" name="그림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783" y="4689502"/>
            <a:ext cx="4332415" cy="168331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7190585" y="5311254"/>
            <a:ext cx="505267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j-ea"/>
                <a:ea typeface="+mj-ea"/>
              </a:rPr>
              <a:t>점검</a:t>
            </a:r>
            <a:endParaRPr lang="en-US" altLang="ko-KR" sz="1100" dirty="0" smtClean="0">
              <a:latin typeface="+mj-ea"/>
              <a:ea typeface="+mj-ea"/>
            </a:endParaRPr>
          </a:p>
          <a:p>
            <a:r>
              <a:rPr lang="en-US" altLang="ko-KR" sz="1100" dirty="0" smtClean="0">
                <a:latin typeface="+mj-ea"/>
                <a:ea typeface="+mj-ea"/>
              </a:rPr>
              <a:t>SPEC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753560" y="5311253"/>
            <a:ext cx="505267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j-ea"/>
                <a:ea typeface="+mj-ea"/>
              </a:rPr>
              <a:t>조정</a:t>
            </a:r>
            <a:endParaRPr lang="en-US" altLang="ko-KR" sz="1100" dirty="0" smtClean="0">
              <a:latin typeface="+mj-ea"/>
              <a:ea typeface="+mj-ea"/>
            </a:endParaRPr>
          </a:p>
          <a:p>
            <a:r>
              <a:rPr lang="en-US" altLang="ko-KR" sz="1100" dirty="0" smtClean="0">
                <a:latin typeface="+mj-ea"/>
                <a:ea typeface="+mj-ea"/>
              </a:rPr>
              <a:t>SPEC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315281" y="5295683"/>
            <a:ext cx="466794" cy="4308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00" dirty="0" smtClean="0">
                <a:latin typeface="+mj-ea"/>
                <a:ea typeface="+mj-ea"/>
              </a:rPr>
              <a:t>교체</a:t>
            </a:r>
            <a:endParaRPr lang="en-US" altLang="ko-KR" sz="1100" dirty="0" smtClean="0">
              <a:latin typeface="+mj-ea"/>
              <a:ea typeface="+mj-ea"/>
            </a:endParaRPr>
          </a:p>
          <a:p>
            <a:r>
              <a:rPr lang="ko-KR" altLang="en-US" sz="1100" dirty="0" smtClean="0">
                <a:latin typeface="+mj-ea"/>
                <a:ea typeface="+mj-ea"/>
              </a:rPr>
              <a:t>대상</a:t>
            </a:r>
            <a:endParaRPr lang="ko-KR" altLang="en-US" sz="1100" dirty="0">
              <a:latin typeface="+mj-ea"/>
              <a:ea typeface="+mj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516216" y="3836468"/>
            <a:ext cx="961286" cy="3846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107" name="꺾인 연결선 106"/>
          <p:cNvCxnSpPr>
            <a:stCxn id="106" idx="1"/>
            <a:endCxn id="102" idx="0"/>
          </p:cNvCxnSpPr>
          <p:nvPr/>
        </p:nvCxnSpPr>
        <p:spPr>
          <a:xfrm rot="10800000" flipH="1" flipV="1">
            <a:off x="6516215" y="4028778"/>
            <a:ext cx="146775" cy="660724"/>
          </a:xfrm>
          <a:prstGeom prst="bentConnector4">
            <a:avLst>
              <a:gd name="adj1" fmla="val -155749"/>
              <a:gd name="adj2" fmla="val 64553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6706028" y="4639071"/>
            <a:ext cx="12698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tx2"/>
                </a:solidFill>
              </a:rPr>
              <a:t>SHEET </a:t>
            </a:r>
            <a:r>
              <a:rPr lang="ko-KR" altLang="en-US" sz="1100" b="1" dirty="0" smtClean="0">
                <a:solidFill>
                  <a:schemeClr val="tx2"/>
                </a:solidFill>
              </a:rPr>
              <a:t>관리 예제</a:t>
            </a:r>
            <a:endParaRPr lang="ko-KR" altLang="en-US" sz="1100" b="1" dirty="0">
              <a:solidFill>
                <a:schemeClr val="tx2"/>
              </a:solidFill>
            </a:endParaRPr>
          </a:p>
        </p:txBody>
      </p:sp>
      <p:pic>
        <p:nvPicPr>
          <p:cNvPr id="110" name="Picture 5" descr="E:\PNG\화살표\화살살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695443" y="5431988"/>
            <a:ext cx="1540365" cy="57141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</p:spTree>
    <p:extLst>
      <p:ext uri="{BB962C8B-B14F-4D97-AF65-F5344CB8AC3E}">
        <p14:creationId xmlns:p14="http://schemas.microsoft.com/office/powerpoint/2010/main" val="186831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repeatCount="indefinite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 경쟁력 향상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개선 과제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05186" y="994623"/>
            <a:ext cx="2810531" cy="270588"/>
            <a:chOff x="6111660" y="1050757"/>
            <a:chExt cx="2240716" cy="37572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▣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PART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공급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품질 개선 </a:t>
              </a:r>
              <a:endParaRPr lang="ko-KR" altLang="en-US" sz="11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15513" y="1391312"/>
            <a:ext cx="3024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SPARE PART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공급 현황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266063" y="1779678"/>
          <a:ext cx="8626416" cy="624568"/>
        </p:xfrm>
        <a:graphic>
          <a:graphicData uri="http://schemas.openxmlformats.org/drawingml/2006/table">
            <a:tbl>
              <a:tblPr/>
              <a:tblGrid>
                <a:gridCol w="718868"/>
                <a:gridCol w="718868"/>
                <a:gridCol w="718868"/>
                <a:gridCol w="718868"/>
                <a:gridCol w="718868"/>
                <a:gridCol w="718868"/>
                <a:gridCol w="718868"/>
                <a:gridCol w="718868"/>
                <a:gridCol w="718868"/>
                <a:gridCol w="718868"/>
                <a:gridCol w="718868"/>
                <a:gridCol w="718868"/>
              </a:tblGrid>
              <a:tr h="211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VENDER</a:t>
                      </a:r>
                    </a:p>
                  </a:txBody>
                  <a:tcPr marL="9185" marR="9185" marT="91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APLLO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APOLLOO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ATLAS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JST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NBK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NYV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P195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SINMANT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SMT-Q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185" marR="9185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020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185" marR="9185" marT="91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1,741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1,529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756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7,354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12,265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2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185" marR="9185" marT="918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136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2,371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4,079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2,924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386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1,548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11,819 </a:t>
                      </a:r>
                    </a:p>
                  </a:txBody>
                  <a:tcPr marL="9185" marR="72000" marT="918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6012160" y="1407628"/>
            <a:ext cx="2973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※ 1</a:t>
            </a:r>
            <a:r>
              <a:rPr lang="ko-KR" altLang="en-US" sz="1400" dirty="0" smtClean="0">
                <a:latin typeface="+mj-ea"/>
                <a:ea typeface="+mj-ea"/>
              </a:rPr>
              <a:t>월</a:t>
            </a:r>
            <a:r>
              <a:rPr lang="en-US" altLang="ko-KR" sz="1400" dirty="0" smtClean="0">
                <a:latin typeface="+mj-ea"/>
                <a:ea typeface="+mj-ea"/>
              </a:rPr>
              <a:t>~5</a:t>
            </a:r>
            <a:r>
              <a:rPr lang="ko-KR" altLang="en-US" sz="1400" dirty="0" smtClean="0">
                <a:latin typeface="+mj-ea"/>
                <a:ea typeface="+mj-ea"/>
              </a:rPr>
              <a:t>월 비품 </a:t>
            </a:r>
            <a:r>
              <a:rPr lang="en-US" altLang="ko-KR" sz="1400" dirty="0" smtClean="0">
                <a:latin typeface="+mj-ea"/>
                <a:ea typeface="+mj-ea"/>
              </a:rPr>
              <a:t>PART </a:t>
            </a:r>
            <a:r>
              <a:rPr lang="ko-KR" altLang="en-US" sz="1400" dirty="0" smtClean="0">
                <a:latin typeface="+mj-ea"/>
                <a:ea typeface="+mj-ea"/>
              </a:rPr>
              <a:t>비용 </a:t>
            </a:r>
            <a:r>
              <a:rPr lang="en-US" altLang="ko-KR" sz="1400" dirty="0" smtClean="0">
                <a:latin typeface="+mj-ea"/>
                <a:ea typeface="+mj-ea"/>
              </a:rPr>
              <a:t>(USD) 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66068" y="2494696"/>
            <a:ext cx="7114243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latin typeface="+mn-ea"/>
              </a:rPr>
              <a:t> Original </a:t>
            </a:r>
            <a:r>
              <a:rPr lang="en-US" altLang="ko-KR" sz="1200" b="1" dirty="0" smtClean="0">
                <a:latin typeface="+mn-ea"/>
              </a:rPr>
              <a:t>Panasonic </a:t>
            </a:r>
            <a:r>
              <a:rPr lang="ko-KR" altLang="en-US" sz="1200" b="1" dirty="0" smtClean="0">
                <a:latin typeface="+mn-ea"/>
              </a:rPr>
              <a:t>구매 품목 제외 비품 </a:t>
            </a:r>
            <a:r>
              <a:rPr lang="en-US" altLang="ko-KR" sz="1200" b="1" dirty="0" smtClean="0">
                <a:latin typeface="+mn-ea"/>
              </a:rPr>
              <a:t>VENDER </a:t>
            </a:r>
            <a:r>
              <a:rPr lang="ko-KR" altLang="en-US" sz="1200" b="1" dirty="0" smtClean="0">
                <a:latin typeface="+mn-ea"/>
              </a:rPr>
              <a:t>별 구매 현황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rgbClr val="FF0000"/>
                </a:solidFill>
                <a:latin typeface="+mn-ea"/>
              </a:rPr>
              <a:t>베트남 비품 </a:t>
            </a:r>
            <a:r>
              <a:rPr lang="en-US" altLang="ko-KR" sz="1100" dirty="0" smtClean="0">
                <a:solidFill>
                  <a:srgbClr val="FF0000"/>
                </a:solidFill>
                <a:latin typeface="+mn-ea"/>
              </a:rPr>
              <a:t>PART </a:t>
            </a:r>
            <a:r>
              <a:rPr lang="ko-KR" altLang="en-US" sz="1100" dirty="0" smtClean="0">
                <a:solidFill>
                  <a:srgbClr val="FF0000"/>
                </a:solidFill>
                <a:latin typeface="+mn-ea"/>
              </a:rPr>
              <a:t>업체 직접 가공 無 → 중국 에서 공급 받아 재고 판매 방식</a:t>
            </a:r>
            <a:endParaRPr lang="en-US" altLang="ko-KR" sz="1100" dirty="0" smtClean="0">
              <a:solidFill>
                <a:srgbClr val="FF0000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latin typeface="+mn-ea"/>
              </a:rPr>
              <a:t>평균 </a:t>
            </a:r>
            <a:r>
              <a:rPr lang="en-US" altLang="ko-KR" sz="1100" dirty="0" smtClean="0">
                <a:latin typeface="+mn-ea"/>
              </a:rPr>
              <a:t>6~10</a:t>
            </a:r>
            <a:r>
              <a:rPr lang="ko-KR" altLang="en-US" sz="1100" dirty="0" smtClean="0">
                <a:latin typeface="+mn-ea"/>
              </a:rPr>
              <a:t>군데 </a:t>
            </a:r>
            <a:r>
              <a:rPr lang="en-US" altLang="ko-KR" sz="1100" dirty="0" smtClean="0">
                <a:latin typeface="+mn-ea"/>
              </a:rPr>
              <a:t>VENDER </a:t>
            </a:r>
            <a:r>
              <a:rPr lang="ko-KR" altLang="en-US" sz="1100" dirty="0" smtClean="0">
                <a:latin typeface="+mn-ea"/>
              </a:rPr>
              <a:t>별 단가 비교 발주 진행 </a:t>
            </a:r>
            <a:r>
              <a:rPr lang="en-US" altLang="ko-KR" sz="1100" dirty="0" smtClean="0">
                <a:latin typeface="+mn-ea"/>
              </a:rPr>
              <a:t>/ PART</a:t>
            </a:r>
            <a:r>
              <a:rPr lang="ko-KR" altLang="en-US" sz="1100" dirty="0" smtClean="0">
                <a:latin typeface="+mn-ea"/>
              </a:rPr>
              <a:t>의 품질 및 개선이 어려움</a:t>
            </a:r>
            <a:endParaRPr lang="en-US" altLang="ko-KR" sz="11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49301" y="3495101"/>
            <a:ext cx="3024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공급 및 품질 평가 개선 방향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249301" y="3868799"/>
          <a:ext cx="8626410" cy="499906"/>
        </p:xfrm>
        <a:graphic>
          <a:graphicData uri="http://schemas.openxmlformats.org/drawingml/2006/table">
            <a:tbl>
              <a:tblPr/>
              <a:tblGrid>
                <a:gridCol w="1437735"/>
                <a:gridCol w="1437735"/>
                <a:gridCol w="1437735"/>
                <a:gridCol w="1437735"/>
                <a:gridCol w="1437735"/>
                <a:gridCol w="1437735"/>
              </a:tblGrid>
              <a:tr h="249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VENDER(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중국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 ↓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단가↑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인하율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4995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SHENG SHI RUI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품목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131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 단가 비교</a:t>
                      </a:r>
                    </a:p>
                  </a:txBody>
                  <a:tcPr marL="7677" marR="7677" marT="767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모서리가 둥근 직사각형 36"/>
          <p:cNvSpPr/>
          <p:nvPr/>
        </p:nvSpPr>
        <p:spPr>
          <a:xfrm>
            <a:off x="266068" y="4895570"/>
            <a:ext cx="2559611" cy="11799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각 업체 별 단가 비교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CHECK</a:t>
            </a: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구매 품목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LIST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선정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304014" y="4895570"/>
            <a:ext cx="2559611" cy="11799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r>
              <a:rPr lang="en-US" altLang="ko-KR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7</a:t>
            </a:r>
            <a:r>
              <a:rPr lang="ko-KR" altLang="en-US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월 </a:t>
            </a:r>
            <a:r>
              <a:rPr lang="en-US" altLang="ko-KR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SPARE PART </a:t>
            </a:r>
            <a:r>
              <a:rPr lang="ko-KR" altLang="en-US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발주 적용</a:t>
            </a:r>
            <a:endParaRPr lang="en-US" altLang="ko-KR" sz="1000" b="1" dirty="0" smtClean="0">
              <a:solidFill>
                <a:schemeClr val="tx2"/>
              </a:solidFill>
              <a:latin typeface="+mn-ea"/>
              <a:cs typeface="Arial" pitchFamily="34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6332868" y="4887868"/>
            <a:ext cx="2559611" cy="11799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VENDER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교체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PART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수명 검토 비교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PART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정밀도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SPEC CHECK</a:t>
            </a: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개선점 발췌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FEED BACK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활동 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05186" y="4780899"/>
            <a:ext cx="1349380" cy="215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/>
                </a:solidFill>
              </a:rPr>
              <a:t>현황 파악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3345593" y="4774584"/>
            <a:ext cx="1349380" cy="215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 dirty="0" smtClean="0">
                <a:solidFill>
                  <a:schemeClr val="tx1"/>
                </a:solidFill>
              </a:rPr>
              <a:t>PLAN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활동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383539" y="4774584"/>
            <a:ext cx="1349380" cy="215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/>
                </a:solidFill>
              </a:rPr>
              <a:t>유효성 평가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graphicFrame>
        <p:nvGraphicFramePr>
          <p:cNvPr id="45" name="표 44"/>
          <p:cNvGraphicFramePr>
            <a:graphicFrameLocks noGrp="1"/>
          </p:cNvGraphicFramePr>
          <p:nvPr>
            <p:extLst/>
          </p:nvPr>
        </p:nvGraphicFramePr>
        <p:xfrm>
          <a:off x="3325971" y="5394160"/>
          <a:ext cx="2499958" cy="647700"/>
        </p:xfrm>
        <a:graphic>
          <a:graphicData uri="http://schemas.openxmlformats.org/drawingml/2006/table">
            <a:tbl>
              <a:tblPr/>
              <a:tblGrid>
                <a:gridCol w="1249979"/>
                <a:gridCol w="1249979"/>
              </a:tblGrid>
              <a:tr h="15604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(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발주예정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149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9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RADIAK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0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6" name="Picture 5" descr="E:\PNG\화살표\화살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2302257" y="5191314"/>
            <a:ext cx="1540365" cy="57141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pic>
        <p:nvPicPr>
          <p:cNvPr id="47" name="Picture 5" descr="E:\PNG\화살표\화살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5286069" y="5199829"/>
            <a:ext cx="1540365" cy="57141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sp>
        <p:nvSpPr>
          <p:cNvPr id="48" name="직사각형 47"/>
          <p:cNvSpPr/>
          <p:nvPr/>
        </p:nvSpPr>
        <p:spPr>
          <a:xfrm>
            <a:off x="266068" y="4394511"/>
            <a:ext cx="711424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latin typeface="+mn-ea"/>
              </a:rPr>
              <a:t>청도 법인 주 거래업체 단가 정보 공유 → 베트남 거래단가 </a:t>
            </a:r>
            <a:r>
              <a:rPr lang="ko-KR" altLang="en-US" sz="1100" dirty="0" err="1" smtClean="0">
                <a:latin typeface="+mn-ea"/>
              </a:rPr>
              <a:t>배송비</a:t>
            </a:r>
            <a:r>
              <a:rPr lang="ko-KR" altLang="en-US" sz="1100" dirty="0" smtClean="0">
                <a:latin typeface="+mn-ea"/>
              </a:rPr>
              <a:t> </a:t>
            </a:r>
            <a:r>
              <a:rPr lang="ko-KR" altLang="en-US" sz="1100" dirty="0" err="1" smtClean="0">
                <a:latin typeface="+mn-ea"/>
              </a:rPr>
              <a:t>물류비</a:t>
            </a:r>
            <a:r>
              <a:rPr lang="ko-KR" altLang="en-US" sz="1100" dirty="0" smtClean="0">
                <a:latin typeface="+mn-ea"/>
              </a:rPr>
              <a:t> 포함 </a:t>
            </a:r>
            <a:r>
              <a:rPr lang="ko-KR" altLang="en-US" sz="1100" dirty="0" err="1" smtClean="0">
                <a:latin typeface="+mn-ea"/>
              </a:rPr>
              <a:t>견적가</a:t>
            </a:r>
            <a:r>
              <a:rPr lang="ko-KR" altLang="en-US" sz="1100" dirty="0" smtClean="0">
                <a:latin typeface="+mn-ea"/>
              </a:rPr>
              <a:t>  비교 진행</a:t>
            </a:r>
            <a:r>
              <a:rPr lang="en-US" altLang="ko-KR" sz="1100" dirty="0" smtClean="0">
                <a:latin typeface="+mn-ea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51720" y="6190177"/>
            <a:ext cx="6713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chemeClr val="tx2"/>
                </a:solidFill>
                <a:latin typeface="맑은 고딕" pitchFamily="50" charset="-127"/>
              </a:rPr>
              <a:t>①비품 주 가공업체 직거래</a:t>
            </a:r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</a:rPr>
              <a:t>  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itchFamily="50" charset="-127"/>
              </a:rPr>
              <a:t>② 단가 경쟁력 ↑  ③ </a:t>
            </a:r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</a:rPr>
              <a:t>PART 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itchFamily="50" charset="-127"/>
              </a:rPr>
              <a:t>개선활동 </a:t>
            </a:r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</a:rPr>
              <a:t>&amp; 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itchFamily="50" charset="-127"/>
              </a:rPr>
              <a:t>품질 수명 ↑</a:t>
            </a:r>
            <a:r>
              <a:rPr lang="en-US" altLang="ko-KR" sz="1200" b="1" dirty="0" smtClean="0">
                <a:solidFill>
                  <a:schemeClr val="tx2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chemeClr val="tx2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chemeClr val="tx2"/>
              </a:solidFill>
              <a:latin typeface="맑은 고딕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6068" y="6175243"/>
            <a:ext cx="1362204" cy="271453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개선 기대 효과</a:t>
            </a:r>
          </a:p>
        </p:txBody>
      </p:sp>
    </p:spTree>
    <p:extLst>
      <p:ext uri="{BB962C8B-B14F-4D97-AF65-F5344CB8AC3E}">
        <p14:creationId xmlns:p14="http://schemas.microsoft.com/office/powerpoint/2010/main" val="29274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 경쟁력 향상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개선 과제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05186" y="994623"/>
            <a:ext cx="2810531" cy="270588"/>
            <a:chOff x="6111660" y="1050757"/>
            <a:chExt cx="2240716" cy="375728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▣ 신형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AV132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설비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유지 관리 방향 </a:t>
              </a:r>
              <a:endParaRPr lang="ko-KR" altLang="en-US" sz="11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41648" y="1419651"/>
            <a:ext cx="3024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AV132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설비 현황 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305392" y="1773770"/>
          <a:ext cx="5334000" cy="647700"/>
        </p:xfrm>
        <a:graphic>
          <a:graphicData uri="http://schemas.openxmlformats.org/drawingml/2006/table">
            <a:tbl>
              <a:tblPr/>
              <a:tblGrid>
                <a:gridCol w="889000"/>
                <a:gridCol w="889000"/>
                <a:gridCol w="889000"/>
                <a:gridCol w="889000"/>
                <a:gridCol w="889000"/>
                <a:gridCol w="889000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SERI_NO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VENDER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제작일자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도입일자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사용년수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70RV0268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Panasonic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AV132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2020-12-29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2021-01-11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  <a:r>
                        <a:rPr lang="en-US" altLang="ko-KR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개월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70RV0267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Panasonic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AV132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2020-12-29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2021-01-11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년</a:t>
                      </a:r>
                      <a:r>
                        <a:rPr lang="en-US" altLang="ko-KR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r>
                        <a:rPr lang="ko-KR" altLang="en-US" sz="1100" b="1" i="0" u="none" strike="noStrike" dirty="0">
                          <a:solidFill>
                            <a:schemeClr val="accent1"/>
                          </a:solidFill>
                          <a:effectLst/>
                          <a:latin typeface="+mj-ea"/>
                          <a:ea typeface="+mj-ea"/>
                        </a:rPr>
                        <a:t>개월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251520" y="2708920"/>
          <a:ext cx="8496944" cy="647700"/>
        </p:xfrm>
        <a:graphic>
          <a:graphicData uri="http://schemas.openxmlformats.org/drawingml/2006/table">
            <a:tbl>
              <a:tblPr/>
              <a:tblGrid>
                <a:gridCol w="962437"/>
                <a:gridCol w="962437"/>
                <a:gridCol w="962437"/>
                <a:gridCol w="962437"/>
                <a:gridCol w="962437"/>
                <a:gridCol w="962437"/>
                <a:gridCol w="962437"/>
                <a:gridCol w="962437"/>
                <a:gridCol w="797448"/>
              </a:tblGrid>
              <a:tr h="21907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(AV132)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/>
          <p:cNvSpPr/>
          <p:nvPr/>
        </p:nvSpPr>
        <p:spPr>
          <a:xfrm>
            <a:off x="251520" y="3323565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 smtClean="0">
                <a:latin typeface="+mn-ea"/>
              </a:rPr>
              <a:t>설비 성능 및 효율 유지 관리 방향</a:t>
            </a:r>
            <a:endParaRPr lang="en-US" altLang="ko-KR" sz="1200" b="1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평가 가동 효율 목표 </a:t>
            </a:r>
            <a:r>
              <a:rPr lang="en-US" altLang="ko-KR" sz="1200" dirty="0" smtClean="0">
                <a:latin typeface="+mn-ea"/>
              </a:rPr>
              <a:t>85% </a:t>
            </a:r>
            <a:r>
              <a:rPr lang="ko-KR" altLang="en-US" sz="1200" dirty="0" smtClean="0">
                <a:latin typeface="+mn-ea"/>
              </a:rPr>
              <a:t>이상 달성 </a:t>
            </a:r>
            <a:r>
              <a:rPr lang="en-US" altLang="ko-KR" sz="1200" dirty="0" smtClean="0">
                <a:latin typeface="+mn-ea"/>
              </a:rPr>
              <a:t>1</a:t>
            </a:r>
            <a:r>
              <a:rPr lang="ko-KR" altLang="en-US" sz="1200" dirty="0" smtClean="0">
                <a:latin typeface="+mn-ea"/>
              </a:rPr>
              <a:t>년</a:t>
            </a:r>
            <a:r>
              <a:rPr lang="en-US" altLang="ko-KR" sz="1200" dirty="0" smtClean="0">
                <a:latin typeface="+mn-ea"/>
              </a:rPr>
              <a:t>6</a:t>
            </a:r>
            <a:r>
              <a:rPr lang="ko-KR" altLang="en-US" sz="1200" dirty="0" smtClean="0">
                <a:latin typeface="+mn-ea"/>
              </a:rPr>
              <a:t>개월 지속 유지 관리 중</a:t>
            </a:r>
            <a:r>
              <a:rPr lang="en-US" altLang="ko-KR" sz="1200" dirty="0" smtClean="0">
                <a:latin typeface="+mn-ea"/>
              </a:rPr>
              <a:t>. ( D-LINE SMPS/</a:t>
            </a:r>
            <a:r>
              <a:rPr lang="ko-KR" altLang="en-US" sz="1200" dirty="0" smtClean="0">
                <a:latin typeface="+mn-ea"/>
              </a:rPr>
              <a:t>충전기  </a:t>
            </a:r>
            <a:r>
              <a:rPr lang="en-US" altLang="ko-KR" sz="1200" dirty="0" smtClean="0">
                <a:latin typeface="+mn-ea"/>
              </a:rPr>
              <a:t>, E-LINE  SMPS ) </a:t>
            </a:r>
            <a:endParaRPr lang="en-US" altLang="ko-KR" sz="1200" b="1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기존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설비 가공품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PART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대량 사용 </a:t>
            </a:r>
            <a:r>
              <a:rPr lang="ko-KR" altLang="en-US" sz="1200" dirty="0">
                <a:latin typeface="+mn-ea"/>
              </a:rPr>
              <a:t>→ </a:t>
            </a:r>
            <a:r>
              <a:rPr lang="ko-KR" altLang="en-US" sz="1200" b="1" dirty="0">
                <a:solidFill>
                  <a:schemeClr val="accent1"/>
                </a:solidFill>
                <a:latin typeface="+mn-ea"/>
              </a:rPr>
              <a:t>신형 설비 </a:t>
            </a:r>
            <a:r>
              <a:rPr lang="en-US" altLang="ko-KR" sz="1200" b="1" dirty="0">
                <a:solidFill>
                  <a:schemeClr val="accent1"/>
                </a:solidFill>
                <a:latin typeface="+mn-ea"/>
              </a:rPr>
              <a:t>Original PART </a:t>
            </a:r>
            <a:r>
              <a:rPr lang="ko-KR" altLang="en-US" sz="1200" b="1" dirty="0">
                <a:solidFill>
                  <a:schemeClr val="accent1"/>
                </a:solidFill>
                <a:latin typeface="+mn-ea"/>
              </a:rPr>
              <a:t>교체 관리 및 조정 작업 엔지니어 금지 운영 진행 </a:t>
            </a:r>
            <a:endParaRPr lang="en-US" altLang="ko-KR" sz="1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1520" y="2421470"/>
            <a:ext cx="3024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평가 가동 효율 현황 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5885" y="4319718"/>
            <a:ext cx="32759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관리 유지 방향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 재고 확보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PART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선정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]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47" y="4246895"/>
            <a:ext cx="4727533" cy="19904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670029" y="4918938"/>
            <a:ext cx="3573351" cy="646331"/>
          </a:xfrm>
          <a:prstGeom prst="rect">
            <a:avLst/>
          </a:prstGeom>
          <a:solidFill>
            <a:schemeClr val="bg1">
              <a:lumMod val="85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하반기 </a:t>
            </a:r>
            <a:r>
              <a:rPr lang="en-US" altLang="ko-KR" dirty="0" smtClean="0"/>
              <a:t>PART </a:t>
            </a:r>
            <a:r>
              <a:rPr lang="ko-KR" altLang="en-US" dirty="0" smtClean="0"/>
              <a:t>교체 예상품목 선정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월별 분활 재고 확보 계획</a:t>
            </a:r>
            <a:endParaRPr lang="ko-KR" altLang="en-US" dirty="0"/>
          </a:p>
        </p:txBody>
      </p:sp>
      <p:graphicFrame>
        <p:nvGraphicFramePr>
          <p:cNvPr id="38" name="표 37"/>
          <p:cNvGraphicFramePr>
            <a:graphicFrameLocks noGrp="1"/>
          </p:cNvGraphicFramePr>
          <p:nvPr>
            <p:extLst/>
          </p:nvPr>
        </p:nvGraphicFramePr>
        <p:xfrm>
          <a:off x="251520" y="4596717"/>
          <a:ext cx="3682281" cy="819150"/>
        </p:xfrm>
        <a:graphic>
          <a:graphicData uri="http://schemas.openxmlformats.org/drawingml/2006/table">
            <a:tbl>
              <a:tblPr/>
              <a:tblGrid>
                <a:gridCol w="1227427"/>
                <a:gridCol w="1227427"/>
                <a:gridCol w="1227427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주기 수명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546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AV132 D-LINE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AV132 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E-LINE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9" name="차트 38"/>
          <p:cNvGraphicFramePr>
            <a:graphicFrameLocks/>
          </p:cNvGraphicFramePr>
          <p:nvPr>
            <p:extLst/>
          </p:nvPr>
        </p:nvGraphicFramePr>
        <p:xfrm>
          <a:off x="251520" y="5415867"/>
          <a:ext cx="3682281" cy="1080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4177422" y="6237312"/>
            <a:ext cx="1362204" cy="271453"/>
          </a:xfrm>
          <a:prstGeom prst="rect">
            <a:avLst/>
          </a:prstGeom>
          <a:solidFill>
            <a:srgbClr val="A5A5A5">
              <a:lumMod val="20000"/>
              <a:lumOff val="80000"/>
            </a:srgb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non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개선 기대 효과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92342" y="6237312"/>
            <a:ext cx="35441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tx2"/>
                </a:solidFill>
                <a:latin typeface="맑은 고딕" pitchFamily="50" charset="-127"/>
              </a:rPr>
              <a:t>①효율 지속유지 관리</a:t>
            </a:r>
            <a:r>
              <a:rPr lang="en-US" altLang="ko-KR" sz="1100" b="1" dirty="0" smtClean="0">
                <a:solidFill>
                  <a:schemeClr val="tx2"/>
                </a:solidFill>
                <a:latin typeface="맑은 고딕" pitchFamily="50" charset="-127"/>
              </a:rPr>
              <a:t>  </a:t>
            </a:r>
            <a:r>
              <a:rPr lang="ko-KR" altLang="en-US" sz="1100" b="1" dirty="0" smtClean="0">
                <a:solidFill>
                  <a:schemeClr val="tx2"/>
                </a:solidFill>
                <a:latin typeface="맑은 고딕" pitchFamily="50" charset="-127"/>
              </a:rPr>
              <a:t>② 설비 장기 최적화 운영  </a:t>
            </a:r>
            <a:endParaRPr lang="ko-KR" altLang="en-US" sz="1100" b="1" dirty="0">
              <a:solidFill>
                <a:schemeClr val="tx2"/>
              </a:solidFill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805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자재 유실 관리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MES &amp; ERP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자재 정합성 향상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41595" y="3884823"/>
            <a:ext cx="5472314" cy="1348945"/>
            <a:chOff x="251521" y="4265091"/>
            <a:chExt cx="5472314" cy="1656755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7824" y="4265091"/>
              <a:ext cx="2736011" cy="165675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1" y="4293096"/>
              <a:ext cx="2664296" cy="1628750"/>
            </a:xfrm>
            <a:prstGeom prst="rect">
              <a:avLst/>
            </a:prstGeom>
          </p:spPr>
        </p:pic>
      </p:grpSp>
      <p:sp>
        <p:nvSpPr>
          <p:cNvPr id="16" name="직사각형 15"/>
          <p:cNvSpPr/>
          <p:nvPr/>
        </p:nvSpPr>
        <p:spPr>
          <a:xfrm>
            <a:off x="202798" y="3630625"/>
            <a:ext cx="32759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자동화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SMD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공정 개선 방향 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251520" y="5636795"/>
          <a:ext cx="8640961" cy="647700"/>
        </p:xfrm>
        <a:graphic>
          <a:graphicData uri="http://schemas.openxmlformats.org/drawingml/2006/table">
            <a:tbl>
              <a:tblPr/>
              <a:tblGrid>
                <a:gridCol w="1042628"/>
                <a:gridCol w="1042628"/>
                <a:gridCol w="2185235"/>
                <a:gridCol w="2185235"/>
                <a:gridCol w="2185235"/>
              </a:tblGrid>
              <a:tr h="1308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일정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평가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308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검증 후 전체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적용진행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0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08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251520" y="5262498"/>
            <a:ext cx="871296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latin typeface="+mn-ea"/>
              </a:rPr>
              <a:t>자재 </a:t>
            </a:r>
            <a:r>
              <a:rPr lang="en-US" altLang="ko-KR" sz="1100" dirty="0" smtClean="0">
                <a:latin typeface="+mn-ea"/>
              </a:rPr>
              <a:t>ERP </a:t>
            </a:r>
            <a:r>
              <a:rPr lang="ko-KR" altLang="en-US" sz="1100" dirty="0" smtClean="0">
                <a:latin typeface="+mn-ea"/>
              </a:rPr>
              <a:t>수량과 </a:t>
            </a:r>
            <a:r>
              <a:rPr lang="en-US" altLang="ko-KR" sz="1100" dirty="0" smtClean="0">
                <a:latin typeface="+mn-ea"/>
              </a:rPr>
              <a:t>MES </a:t>
            </a:r>
            <a:r>
              <a:rPr lang="ko-KR" altLang="en-US" sz="1100" dirty="0" smtClean="0">
                <a:latin typeface="+mn-ea"/>
              </a:rPr>
              <a:t>바코드 별 수량 불일치 </a:t>
            </a:r>
            <a:r>
              <a:rPr lang="en-US" altLang="ko-KR" sz="1100" dirty="0" smtClean="0">
                <a:latin typeface="+mn-ea"/>
              </a:rPr>
              <a:t>– </a:t>
            </a:r>
            <a:r>
              <a:rPr lang="ko-KR" altLang="en-US" sz="1100" dirty="0" smtClean="0">
                <a:latin typeface="+mn-ea"/>
              </a:rPr>
              <a:t>연결자재 수량 합산 바코드 이력 </a:t>
            </a:r>
            <a:r>
              <a:rPr lang="en-US" altLang="ko-KR" sz="1100" dirty="0" smtClean="0">
                <a:latin typeface="+mn-ea"/>
              </a:rPr>
              <a:t>SYSTEM </a:t>
            </a:r>
            <a:r>
              <a:rPr lang="ko-KR" altLang="en-US" sz="1100" dirty="0" smtClean="0">
                <a:latin typeface="+mn-ea"/>
              </a:rPr>
              <a:t>변경 적용 </a:t>
            </a:r>
            <a:r>
              <a:rPr lang="en-US" altLang="ko-KR" sz="1100" dirty="0" smtClean="0">
                <a:latin typeface="+mn-ea"/>
              </a:rPr>
              <a:t>/ </a:t>
            </a:r>
            <a:r>
              <a:rPr lang="ko-KR" altLang="en-US" sz="1100" dirty="0" smtClean="0">
                <a:latin typeface="+mn-ea"/>
              </a:rPr>
              <a:t>자재 </a:t>
            </a:r>
            <a:r>
              <a:rPr lang="ko-KR" altLang="en-US" sz="1100" dirty="0" err="1" smtClean="0">
                <a:latin typeface="+mn-ea"/>
              </a:rPr>
              <a:t>탈착시</a:t>
            </a:r>
            <a:r>
              <a:rPr lang="ko-KR" altLang="en-US" sz="1100" dirty="0" smtClean="0">
                <a:latin typeface="+mn-ea"/>
              </a:rPr>
              <a:t> 연결 수량 적용</a:t>
            </a:r>
            <a:endParaRPr lang="en-US" altLang="ko-KR" sz="1100" dirty="0" smtClean="0"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23" y="3907625"/>
            <a:ext cx="3209166" cy="1393583"/>
          </a:xfrm>
          <a:prstGeom prst="rect">
            <a:avLst/>
          </a:prstGeom>
        </p:spPr>
      </p:pic>
      <p:pic>
        <p:nvPicPr>
          <p:cNvPr id="20" name="Picture 5" descr="E:\PNG\화살표\화살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913804" y="4346213"/>
            <a:ext cx="1540365" cy="57141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sp>
        <p:nvSpPr>
          <p:cNvPr id="21" name="직사각형 20"/>
          <p:cNvSpPr/>
          <p:nvPr/>
        </p:nvSpPr>
        <p:spPr>
          <a:xfrm>
            <a:off x="257745" y="6220792"/>
            <a:ext cx="8712969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b="1" dirty="0" smtClean="0">
                <a:solidFill>
                  <a:schemeClr val="accent1"/>
                </a:solidFill>
                <a:latin typeface="+mn-ea"/>
              </a:rPr>
              <a:t>SMD </a:t>
            </a:r>
            <a:r>
              <a:rPr lang="ko-KR" altLang="en-US" sz="1100" b="1" dirty="0" err="1" smtClean="0">
                <a:solidFill>
                  <a:schemeClr val="accent1"/>
                </a:solidFill>
                <a:latin typeface="+mn-ea"/>
              </a:rPr>
              <a:t>제품군</a:t>
            </a:r>
            <a:r>
              <a:rPr lang="ko-KR" altLang="en-US" sz="1100" b="1" dirty="0" smtClean="0">
                <a:solidFill>
                  <a:schemeClr val="accent1"/>
                </a:solidFill>
                <a:latin typeface="+mn-ea"/>
              </a:rPr>
              <a:t> 별 </a:t>
            </a:r>
            <a:r>
              <a:rPr lang="en-US" altLang="ko-KR" sz="1100" b="1" dirty="0" smtClean="0">
                <a:solidFill>
                  <a:schemeClr val="accent1"/>
                </a:solidFill>
                <a:latin typeface="+mn-ea"/>
              </a:rPr>
              <a:t>LINE </a:t>
            </a:r>
            <a:r>
              <a:rPr lang="ko-KR" altLang="en-US" sz="1100" b="1" dirty="0" smtClean="0">
                <a:solidFill>
                  <a:schemeClr val="accent1"/>
                </a:solidFill>
                <a:latin typeface="+mn-ea"/>
              </a:rPr>
              <a:t>선정 </a:t>
            </a:r>
            <a:r>
              <a:rPr lang="en-US" altLang="ko-KR" sz="1100" b="1" dirty="0" smtClean="0">
                <a:solidFill>
                  <a:schemeClr val="accent1"/>
                </a:solidFill>
                <a:latin typeface="+mn-ea"/>
              </a:rPr>
              <a:t>SYSTEM </a:t>
            </a:r>
            <a:r>
              <a:rPr lang="ko-KR" altLang="en-US" sz="1100" b="1" dirty="0" smtClean="0">
                <a:solidFill>
                  <a:schemeClr val="accent1"/>
                </a:solidFill>
                <a:latin typeface="+mn-ea"/>
              </a:rPr>
              <a:t>적용</a:t>
            </a:r>
            <a:r>
              <a:rPr lang="en-US" altLang="ko-KR" sz="1100" b="1" dirty="0" smtClean="0">
                <a:solidFill>
                  <a:schemeClr val="accent1"/>
                </a:solidFill>
                <a:latin typeface="+mn-ea"/>
              </a:rPr>
              <a:t>. /  ERP </a:t>
            </a:r>
            <a:r>
              <a:rPr lang="ko-KR" altLang="en-US" sz="1100" b="1" dirty="0" smtClean="0">
                <a:solidFill>
                  <a:schemeClr val="accent1"/>
                </a:solidFill>
                <a:latin typeface="+mn-ea"/>
              </a:rPr>
              <a:t>재고와 정합성 유효성 평가  개선점 검토 및 </a:t>
            </a:r>
            <a:r>
              <a:rPr lang="en-US" altLang="ko-KR" sz="1100" b="1" dirty="0" smtClean="0">
                <a:solidFill>
                  <a:schemeClr val="accent1"/>
                </a:solidFill>
                <a:latin typeface="+mn-ea"/>
              </a:rPr>
              <a:t>LINE </a:t>
            </a:r>
            <a:r>
              <a:rPr lang="ko-KR" altLang="en-US" sz="1100" b="1" dirty="0" smtClean="0">
                <a:solidFill>
                  <a:schemeClr val="accent1"/>
                </a:solidFill>
                <a:latin typeface="+mn-ea"/>
              </a:rPr>
              <a:t>확대 전개 진행</a:t>
            </a:r>
            <a:r>
              <a:rPr lang="en-US" altLang="ko-KR" sz="1100" b="1" dirty="0" smtClean="0">
                <a:solidFill>
                  <a:schemeClr val="accent1"/>
                </a:solidFill>
                <a:latin typeface="+mn-ea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202798" y="1090730"/>
            <a:ext cx="3784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System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활용을 통한 재고 정확도 향상 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51520" y="1323322"/>
            <a:ext cx="8712969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latin typeface="+mn-ea"/>
              </a:rPr>
              <a:t>MES , ERP System </a:t>
            </a:r>
            <a:r>
              <a:rPr lang="ko-KR" altLang="en-US" sz="1100" dirty="0" smtClean="0">
                <a:latin typeface="+mn-ea"/>
              </a:rPr>
              <a:t>재고 및 수불 </a:t>
            </a:r>
            <a:r>
              <a:rPr lang="en-US" altLang="ko-KR" sz="1100" dirty="0" smtClean="0">
                <a:latin typeface="+mn-ea"/>
              </a:rPr>
              <a:t>Card</a:t>
            </a:r>
            <a:r>
              <a:rPr lang="ko-KR" altLang="en-US" sz="1100" dirty="0" smtClean="0">
                <a:latin typeface="+mn-ea"/>
              </a:rPr>
              <a:t> 재고 일치화 </a:t>
            </a: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 smtClean="0">
                <a:latin typeface="+mn-ea"/>
              </a:rPr>
              <a:t>주요 자재 </a:t>
            </a:r>
            <a:r>
              <a:rPr lang="en-US" altLang="ko-KR" sz="1100" dirty="0" smtClean="0">
                <a:latin typeface="+mn-ea"/>
              </a:rPr>
              <a:t>Sampling </a:t>
            </a:r>
            <a:r>
              <a:rPr lang="ko-KR" altLang="en-US" sz="1100" dirty="0" smtClean="0">
                <a:latin typeface="+mn-ea"/>
              </a:rPr>
              <a:t>점검 진행</a:t>
            </a:r>
            <a:r>
              <a:rPr lang="en-US" altLang="ko-KR" sz="1100" dirty="0" smtClean="0">
                <a:latin typeface="+mn-ea"/>
              </a:rPr>
              <a:t>)</a:t>
            </a:r>
            <a:r>
              <a:rPr lang="ko-KR" altLang="en-US" sz="1100" dirty="0" smtClean="0">
                <a:latin typeface="+mn-ea"/>
              </a:rPr>
              <a:t>  </a:t>
            </a:r>
            <a:endParaRPr lang="en-US" altLang="ko-KR" sz="1100" dirty="0" smtClean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1542" y="1849798"/>
            <a:ext cx="1509254" cy="671457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일별 주요 </a:t>
            </a:r>
            <a:r>
              <a:rPr lang="ko-KR" altLang="en-US" sz="10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품목군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선정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5" name="Picture 5" descr="E:\PNG\화살표\화살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427902" y="2447687"/>
            <a:ext cx="1540365" cy="57141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sp>
        <p:nvSpPr>
          <p:cNvPr id="26" name="TextBox 25"/>
          <p:cNvSpPr txBox="1"/>
          <p:nvPr/>
        </p:nvSpPr>
        <p:spPr bwMode="auto">
          <a:xfrm>
            <a:off x="457493" y="1695908"/>
            <a:ext cx="1223026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업무 </a:t>
            </a:r>
            <a:r>
              <a: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PROCESS</a:t>
            </a:r>
            <a:endParaRPr lang="ko-KR" altLang="en-US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89163" y="1849797"/>
            <a:ext cx="1545042" cy="671457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 품목군중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15ITEM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무작위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Sampling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지정 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682571" y="1849797"/>
            <a:ext cx="1817392" cy="671457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 , ERP,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수불카드재고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실물재고 일치 여부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Check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648331" y="1849797"/>
            <a:ext cx="1353832" cy="671457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점검내역 이상 여부 일 보고 및 관리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483793" y="2414640"/>
            <a:ext cx="1315049" cy="671773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MES &amp;ERP SYSTEM 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재고 일치화 및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안정적 운영</a:t>
            </a:r>
            <a:endParaRPr lang="ko-KR" altLang="en-US" sz="10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31542" y="2721076"/>
            <a:ext cx="1509254" cy="782502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989162" y="2718536"/>
            <a:ext cx="1545041" cy="782502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682569" y="2718536"/>
            <a:ext cx="1817393" cy="782502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648328" y="2718536"/>
            <a:ext cx="1353833" cy="782502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1542" y="2721076"/>
            <a:ext cx="1509254" cy="782502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989162" y="2718536"/>
            <a:ext cx="1545041" cy="782502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82569" y="2718536"/>
            <a:ext cx="1817393" cy="782502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648328" y="2718536"/>
            <a:ext cx="1353833" cy="782502"/>
          </a:xfrm>
          <a:prstGeom prst="rect">
            <a:avLst/>
          </a:prstGeom>
          <a:solidFill>
            <a:srgbClr val="0000FF">
              <a:alpha val="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9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5903" y="2790798"/>
            <a:ext cx="577808" cy="654453"/>
          </a:xfrm>
          <a:prstGeom prst="rect">
            <a:avLst/>
          </a:prstGeom>
        </p:spPr>
      </p:pic>
      <p:pic>
        <p:nvPicPr>
          <p:cNvPr id="40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8555" y="2790798"/>
            <a:ext cx="517118" cy="637978"/>
          </a:xfrm>
          <a:prstGeom prst="rect">
            <a:avLst/>
          </a:prstGeom>
        </p:spPr>
      </p:pic>
      <p:pic>
        <p:nvPicPr>
          <p:cNvPr id="41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9197" y="2783980"/>
            <a:ext cx="439543" cy="633974"/>
          </a:xfrm>
          <a:prstGeom prst="rect">
            <a:avLst/>
          </a:prstGeom>
        </p:spPr>
      </p:pic>
      <p:pic>
        <p:nvPicPr>
          <p:cNvPr id="42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497" y="2778941"/>
            <a:ext cx="1374638" cy="684613"/>
          </a:xfrm>
          <a:prstGeom prst="rect">
            <a:avLst/>
          </a:prstGeom>
        </p:spPr>
      </p:pic>
      <p:pic>
        <p:nvPicPr>
          <p:cNvPr id="43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5044" y="2750526"/>
            <a:ext cx="1177332" cy="700183"/>
          </a:xfrm>
          <a:prstGeom prst="rect">
            <a:avLst/>
          </a:prstGeom>
        </p:spPr>
      </p:pic>
      <p:pic>
        <p:nvPicPr>
          <p:cNvPr id="4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6055" y="2775452"/>
            <a:ext cx="1375698" cy="6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0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인력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운영안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54530" y="1085977"/>
          <a:ext cx="8637948" cy="3887102"/>
        </p:xfrm>
        <a:graphic>
          <a:graphicData uri="http://schemas.openxmlformats.org/drawingml/2006/table">
            <a:tbl>
              <a:tblPr/>
              <a:tblGrid>
                <a:gridCol w="943394"/>
                <a:gridCol w="945662"/>
                <a:gridCol w="489839"/>
                <a:gridCol w="489839"/>
                <a:gridCol w="489839"/>
                <a:gridCol w="489839"/>
                <a:gridCol w="489839"/>
                <a:gridCol w="489839"/>
                <a:gridCol w="489839"/>
                <a:gridCol w="489839"/>
                <a:gridCol w="489839"/>
                <a:gridCol w="489839"/>
                <a:gridCol w="489839"/>
                <a:gridCol w="1360663"/>
              </a:tblGrid>
              <a:tr h="2195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42038"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 OP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7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자삽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7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자삽 수리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메거진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7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x-ray,Sub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</a:t>
                      </a:r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42038"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통역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제조관리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설비관리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품질관리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조장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자삽 엔지니어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엔지니어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Feeder SMD/IMT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Profile/MASK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자재창고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 재고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출고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PQC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수리사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ERP/MES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03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42038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6456" marR="6456" marT="645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251520" y="5229200"/>
          <a:ext cx="8640955" cy="673888"/>
        </p:xfrm>
        <a:graphic>
          <a:graphicData uri="http://schemas.openxmlformats.org/drawingml/2006/table">
            <a:tbl>
              <a:tblPr/>
              <a:tblGrid>
                <a:gridCol w="578743"/>
                <a:gridCol w="1117296"/>
                <a:gridCol w="578743"/>
                <a:gridCol w="578743"/>
                <a:gridCol w="578743"/>
                <a:gridCol w="578743"/>
                <a:gridCol w="578743"/>
                <a:gridCol w="578743"/>
                <a:gridCol w="578743"/>
                <a:gridCol w="578743"/>
                <a:gridCol w="578743"/>
                <a:gridCol w="578743"/>
                <a:gridCol w="578743"/>
                <a:gridCol w="578743"/>
              </a:tblGrid>
              <a:tr h="16847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현인원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68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47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간접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847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7658" marR="7658" marT="76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82097" y="4993368"/>
            <a:ext cx="3024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직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간접 월별 현황 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4385" y="5903088"/>
            <a:ext cx="7114243" cy="567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100" dirty="0">
                <a:latin typeface="+mn-ea"/>
              </a:rPr>
              <a:t>※ </a:t>
            </a:r>
            <a:r>
              <a:rPr lang="ko-KR" altLang="en-US" sz="1100" dirty="0">
                <a:latin typeface="+mn-ea"/>
              </a:rPr>
              <a:t>작업자 임산부 및 복귀 변동 주간 </a:t>
            </a:r>
            <a:r>
              <a:rPr lang="en-US" altLang="ko-KR" sz="1100" dirty="0">
                <a:latin typeface="+mn-ea"/>
              </a:rPr>
              <a:t>6</a:t>
            </a:r>
            <a:r>
              <a:rPr lang="ko-KR" altLang="en-US" sz="1100" dirty="0">
                <a:latin typeface="+mn-ea"/>
              </a:rPr>
              <a:t>개월 고정에 따른 작업자 </a:t>
            </a:r>
            <a:r>
              <a:rPr lang="en-US" altLang="ko-KR" sz="1100" dirty="0">
                <a:latin typeface="+mn-ea"/>
              </a:rPr>
              <a:t>2~3</a:t>
            </a:r>
            <a:r>
              <a:rPr lang="ko-KR" altLang="en-US" sz="1100" dirty="0">
                <a:latin typeface="+mn-ea"/>
              </a:rPr>
              <a:t>명 차이 발생됨</a:t>
            </a:r>
            <a:r>
              <a:rPr lang="en-US" altLang="ko-KR" sz="1100" dirty="0" smtClean="0"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100" dirty="0">
                <a:latin typeface="+mn-ea"/>
              </a:rPr>
              <a:t>사직서 제출자 및 신규 인원  입사 퇴사 변동으로 일별 인원 차이 발생</a:t>
            </a:r>
            <a:r>
              <a:rPr lang="en-US" altLang="ko-KR" sz="1100" dirty="0" smtClean="0">
                <a:latin typeface="+mn-ea"/>
              </a:rPr>
              <a:t>. ( </a:t>
            </a:r>
            <a:r>
              <a:rPr lang="ko-KR" altLang="en-US" sz="1100" dirty="0" smtClean="0">
                <a:latin typeface="+mn-ea"/>
              </a:rPr>
              <a:t>자동화 교육 최소 </a:t>
            </a:r>
            <a:r>
              <a:rPr lang="en-US" altLang="ko-KR" sz="1100" dirty="0" smtClean="0">
                <a:latin typeface="+mn-ea"/>
              </a:rPr>
              <a:t>1</a:t>
            </a:r>
            <a:r>
              <a:rPr lang="ko-KR" altLang="en-US" sz="1100" dirty="0" smtClean="0">
                <a:latin typeface="+mn-ea"/>
              </a:rPr>
              <a:t>주일 라인투입</a:t>
            </a:r>
            <a:r>
              <a:rPr lang="en-US" altLang="ko-KR" sz="1100" dirty="0" smtClean="0">
                <a:latin typeface="+mn-ea"/>
              </a:rPr>
              <a:t>)</a:t>
            </a:r>
            <a:endParaRPr lang="en-US" altLang="ko-KR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05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265688" y="3065961"/>
            <a:ext cx="1516998" cy="212438"/>
            <a:chOff x="6111660" y="1050757"/>
            <a:chExt cx="2240716" cy="375728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SMD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5796138" y="4651224"/>
            <a:ext cx="32819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</a:rPr>
              <a:t>B,C-LINE </a:t>
            </a:r>
            <a:r>
              <a:rPr lang="ko-KR" altLang="en-US" sz="1200" dirty="0">
                <a:latin typeface="+mn-ea"/>
              </a:rPr>
              <a:t>충전기 → </a:t>
            </a:r>
            <a:r>
              <a:rPr lang="en-US" altLang="ko-KR" sz="1200" dirty="0">
                <a:latin typeface="+mn-ea"/>
              </a:rPr>
              <a:t>SMPS,ADT </a:t>
            </a:r>
            <a:r>
              <a:rPr lang="ko-KR" altLang="en-US" sz="1200" dirty="0">
                <a:latin typeface="+mn-ea"/>
              </a:rPr>
              <a:t>병행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   </a:t>
            </a:r>
            <a:r>
              <a:rPr lang="en-US" altLang="ko-KR" sz="1200" dirty="0">
                <a:latin typeface="+mn-ea"/>
              </a:rPr>
              <a:t>- </a:t>
            </a:r>
            <a:r>
              <a:rPr lang="ko-KR" altLang="en-US" sz="1200" dirty="0">
                <a:latin typeface="+mn-ea"/>
              </a:rPr>
              <a:t>주력</a:t>
            </a:r>
            <a:r>
              <a:rPr lang="en-US" altLang="ko-KR" sz="1200" dirty="0">
                <a:latin typeface="+mn-ea"/>
              </a:rPr>
              <a:t>LINE </a:t>
            </a:r>
            <a:r>
              <a:rPr lang="ko-KR" altLang="en-US" sz="1200" dirty="0">
                <a:latin typeface="+mn-ea"/>
              </a:rPr>
              <a:t>점당</a:t>
            </a:r>
            <a:r>
              <a:rPr lang="en-US" altLang="ko-KR" sz="1200" dirty="0">
                <a:latin typeface="+mn-ea"/>
              </a:rPr>
              <a:t>CT </a:t>
            </a:r>
            <a:r>
              <a:rPr lang="ko-KR" altLang="en-US" sz="1200" dirty="0">
                <a:latin typeface="+mn-ea"/>
              </a:rPr>
              <a:t>평균 </a:t>
            </a:r>
            <a:r>
              <a:rPr lang="en-US" altLang="ko-KR" sz="1200" dirty="0">
                <a:latin typeface="+mn-ea"/>
              </a:rPr>
              <a:t>0.054 </a:t>
            </a:r>
            <a:r>
              <a:rPr lang="ko-KR" altLang="en-US" sz="1200" dirty="0">
                <a:latin typeface="+mn-ea"/>
              </a:rPr>
              <a:t>→ </a:t>
            </a:r>
            <a:r>
              <a:rPr lang="en-US" altLang="ko-KR" sz="1200" dirty="0">
                <a:latin typeface="+mn-ea"/>
              </a:rPr>
              <a:t>0.063</a:t>
            </a:r>
          </a:p>
          <a:p>
            <a:pPr>
              <a:lnSpc>
                <a:spcPct val="200000"/>
              </a:lnSpc>
            </a:pPr>
            <a:r>
              <a:rPr lang="en-US" altLang="ko-KR" sz="1200" dirty="0">
                <a:latin typeface="+mn-ea"/>
              </a:rPr>
              <a:t>     13% CAPA </a:t>
            </a:r>
            <a:r>
              <a:rPr lang="ko-KR" altLang="en-US" sz="1200" dirty="0">
                <a:latin typeface="+mn-ea"/>
              </a:rPr>
              <a:t>점당</a:t>
            </a:r>
            <a:r>
              <a:rPr lang="en-US" altLang="ko-KR" sz="1200" dirty="0">
                <a:latin typeface="+mn-ea"/>
              </a:rPr>
              <a:t>CT </a:t>
            </a:r>
            <a:r>
              <a:rPr lang="ko-KR" altLang="en-US" sz="1200" dirty="0">
                <a:latin typeface="+mn-ea"/>
              </a:rPr>
              <a:t>감소</a:t>
            </a:r>
            <a:r>
              <a:rPr lang="en-US" altLang="ko-KR" sz="1200" dirty="0">
                <a:latin typeface="+mn-ea"/>
              </a:rPr>
              <a:t> 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>
                <a:solidFill>
                  <a:schemeClr val="tx2"/>
                </a:solidFill>
                <a:latin typeface="+mn-ea"/>
              </a:rPr>
              <a:t> </a:t>
            </a:r>
            <a:r>
              <a:rPr lang="ko-KR" altLang="en-US" sz="1200" b="1" dirty="0" err="1">
                <a:solidFill>
                  <a:schemeClr val="tx2"/>
                </a:solidFill>
                <a:latin typeface="+mn-ea"/>
              </a:rPr>
              <a:t>제품군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 변화에 따른 </a:t>
            </a: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LINE MODEL 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재배치</a:t>
            </a:r>
            <a:endParaRPr lang="en-US" altLang="ko-KR" sz="1200" b="1" dirty="0">
              <a:solidFill>
                <a:schemeClr val="tx2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     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최적화 운영 개선 검토</a:t>
            </a:r>
            <a:endParaRPr lang="en-US" altLang="ko-KR" sz="1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23" name="Rectangle 37"/>
          <p:cNvSpPr>
            <a:spLocks noChangeArrowheads="1"/>
          </p:cNvSpPr>
          <p:nvPr/>
        </p:nvSpPr>
        <p:spPr bwMode="auto">
          <a:xfrm>
            <a:off x="251524" y="2617939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ko-KR" altLang="en-US" sz="1400" b="1" dirty="0">
                <a:latin typeface="+mn-ea"/>
              </a:rPr>
              <a:t>상반기 </a:t>
            </a:r>
            <a:r>
              <a:rPr lang="en-US" altLang="ko-KR" sz="1400" b="1" dirty="0">
                <a:latin typeface="+mn-ea"/>
              </a:rPr>
              <a:t>SMD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LINE </a:t>
            </a:r>
            <a:r>
              <a:rPr lang="ko-KR" altLang="en-US" sz="1400" b="1" dirty="0">
                <a:latin typeface="+mn-ea"/>
              </a:rPr>
              <a:t>별 현황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251524" y="1089665"/>
          <a:ext cx="8568952" cy="1528272"/>
        </p:xfrm>
        <a:graphic>
          <a:graphicData uri="http://schemas.openxmlformats.org/drawingml/2006/table">
            <a:tbl>
              <a:tblPr/>
              <a:tblGrid>
                <a:gridCol w="1224136"/>
                <a:gridCol w="1224136"/>
                <a:gridCol w="1224136"/>
                <a:gridCol w="1224136"/>
                <a:gridCol w="1224136"/>
                <a:gridCol w="1224136"/>
                <a:gridCol w="1224136"/>
              </a:tblGrid>
              <a:tr h="50942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실적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6980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81.6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-0.4%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8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82.9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8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88.9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80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18.4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18.7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-1.6%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8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28.8%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8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</a:t>
                      </a:r>
                    </a:p>
                  </a:txBody>
                  <a:tcPr marL="8478" marR="8478" marT="8478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251517" y="3412956"/>
          <a:ext cx="8568958" cy="900455"/>
        </p:xfrm>
        <a:graphic>
          <a:graphicData uri="http://schemas.openxmlformats.org/drawingml/2006/table">
            <a:tbl>
              <a:tblPr/>
              <a:tblGrid>
                <a:gridCol w="656745"/>
                <a:gridCol w="656745"/>
                <a:gridCol w="659588"/>
                <a:gridCol w="659588"/>
                <a:gridCol w="659588"/>
                <a:gridCol w="659588"/>
                <a:gridCol w="659588"/>
                <a:gridCol w="659588"/>
                <a:gridCol w="659588"/>
                <a:gridCol w="659588"/>
                <a:gridCol w="659588"/>
                <a:gridCol w="659588"/>
                <a:gridCol w="659588"/>
              </a:tblGrid>
              <a:tr h="18009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8009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88.9%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93.6%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88.8%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88.2%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89.6%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92.0%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85.9%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83.8%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11.8%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4.4%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0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0.0823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0.0511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0.0612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0.0656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0.0535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0.1235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0.1165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0.0899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0.2359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0.0725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6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0.1401 </a:t>
                      </a:r>
                    </a:p>
                  </a:txBody>
                  <a:tcPr marL="8186" marR="8186" marT="81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5D6267BE-4FAC-4A1E-AF87-989CE57D33E9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1517" y="4365104"/>
          <a:ext cx="5472612" cy="2088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7" name="직사각형 26"/>
          <p:cNvSpPr/>
          <p:nvPr/>
        </p:nvSpPr>
        <p:spPr>
          <a:xfrm>
            <a:off x="5796138" y="4373184"/>
            <a:ext cx="3024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현황 및 개선 방향성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40352" y="3150825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월 </a:t>
            </a:r>
            <a:r>
              <a:rPr lang="ko-KR" altLang="en-US" sz="1000" dirty="0" err="1">
                <a:solidFill>
                  <a:srgbClr val="FF0000"/>
                </a:solidFill>
                <a:latin typeface="+mj-ea"/>
                <a:ea typeface="+mj-ea"/>
              </a:rPr>
              <a:t>호치민</a:t>
            </a:r>
            <a:r>
              <a:rPr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 이관</a:t>
            </a:r>
          </a:p>
        </p:txBody>
      </p:sp>
      <p:cxnSp>
        <p:nvCxnSpPr>
          <p:cNvPr id="29" name="꺾인 연결선 28"/>
          <p:cNvCxnSpPr>
            <a:endCxn id="28" idx="1"/>
          </p:cNvCxnSpPr>
          <p:nvPr/>
        </p:nvCxnSpPr>
        <p:spPr>
          <a:xfrm rot="16200000" flipV="1">
            <a:off x="7697802" y="3316487"/>
            <a:ext cx="229121" cy="144016"/>
          </a:xfrm>
          <a:prstGeom prst="bentConnector4">
            <a:avLst>
              <a:gd name="adj1" fmla="val 23134"/>
              <a:gd name="adj2" fmla="val 2587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dirty="0" smtClean="0">
                <a:latin typeface="+mn-ea"/>
              </a:rPr>
              <a:t>SMD &amp; IMT </a:t>
            </a:r>
            <a:r>
              <a:rPr lang="ko-KR" altLang="en-US" dirty="0" smtClean="0">
                <a:latin typeface="+mn-ea"/>
              </a:rPr>
              <a:t>실적 및 목표</a:t>
            </a:r>
            <a:r>
              <a:rPr lang="en-US" altLang="ko-KR" b="1" dirty="0" smtClean="0">
                <a:latin typeface="+mn-ea"/>
              </a:rPr>
              <a:t> 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97274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>
            <a:off x="107504" y="664397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ko-KR" altLang="en-US" sz="1400" b="1" dirty="0" smtClean="0">
                <a:latin typeface="+mn-ea"/>
              </a:rPr>
              <a:t>자동화 공정 지표 현황 </a:t>
            </a:r>
            <a:r>
              <a:rPr lang="en-US" altLang="ko-KR" sz="1400" b="1" dirty="0" smtClean="0">
                <a:latin typeface="+mn-ea"/>
              </a:rPr>
              <a:t>&amp; </a:t>
            </a:r>
            <a:r>
              <a:rPr lang="ko-KR" altLang="en-US" sz="1400" b="1" dirty="0" smtClean="0">
                <a:latin typeface="+mn-ea"/>
              </a:rPr>
              <a:t>목표 </a:t>
            </a:r>
            <a:r>
              <a:rPr lang="en-US" altLang="ko-KR" sz="1400" b="1" dirty="0" smtClean="0">
                <a:latin typeface="+mn-ea"/>
              </a:rPr>
              <a:t>TREND</a:t>
            </a:r>
            <a:endParaRPr lang="ko-KR" altLang="en-US" sz="1400" b="1" dirty="0">
              <a:latin typeface="+mn-ea"/>
            </a:endParaRPr>
          </a:p>
        </p:txBody>
      </p:sp>
      <p:graphicFrame>
        <p:nvGraphicFramePr>
          <p:cNvPr id="30" name="차트 29"/>
          <p:cNvGraphicFramePr>
            <a:graphicFrameLocks/>
          </p:cNvGraphicFramePr>
          <p:nvPr>
            <p:extLst/>
          </p:nvPr>
        </p:nvGraphicFramePr>
        <p:xfrm>
          <a:off x="244834" y="1052737"/>
          <a:ext cx="8640956" cy="1656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2" name="차트 31"/>
          <p:cNvGraphicFramePr>
            <a:graphicFrameLocks/>
          </p:cNvGraphicFramePr>
          <p:nvPr>
            <p:extLst/>
          </p:nvPr>
        </p:nvGraphicFramePr>
        <p:xfrm>
          <a:off x="244834" y="2823192"/>
          <a:ext cx="8640956" cy="1643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4" name="차트 33"/>
          <p:cNvGraphicFramePr>
            <a:graphicFrameLocks/>
          </p:cNvGraphicFramePr>
          <p:nvPr>
            <p:extLst/>
          </p:nvPr>
        </p:nvGraphicFramePr>
        <p:xfrm>
          <a:off x="251524" y="4581128"/>
          <a:ext cx="8634266" cy="1607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4932040" y="1652765"/>
            <a:ext cx="35381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000" dirty="0" smtClean="0">
                <a:latin typeface="+mj-ea"/>
                <a:ea typeface="+mj-ea"/>
              </a:rPr>
              <a:t>4 </a:t>
            </a:r>
            <a:r>
              <a:rPr lang="ko-KR" altLang="en-US" sz="1000" dirty="0" smtClean="0">
                <a:latin typeface="+mj-ea"/>
                <a:ea typeface="+mj-ea"/>
              </a:rPr>
              <a:t>품목 과제 </a:t>
            </a:r>
            <a:r>
              <a:rPr lang="en-US" altLang="ko-KR" sz="1000" dirty="0" smtClean="0">
                <a:latin typeface="+mj-ea"/>
                <a:ea typeface="+mj-ea"/>
              </a:rPr>
              <a:t>PLAN </a:t>
            </a:r>
            <a:r>
              <a:rPr lang="ko-KR" altLang="en-US" sz="1000" dirty="0" smtClean="0">
                <a:latin typeface="+mj-ea"/>
                <a:ea typeface="+mj-ea"/>
              </a:rPr>
              <a:t>개선 활동 목표 </a:t>
            </a:r>
            <a:r>
              <a:rPr lang="en-US" altLang="ko-KR" sz="1000" dirty="0" smtClean="0">
                <a:latin typeface="+mj-ea"/>
                <a:ea typeface="+mj-ea"/>
              </a:rPr>
              <a:t>90% / </a:t>
            </a:r>
            <a:r>
              <a:rPr lang="ko-KR" altLang="en-US" sz="1000" dirty="0" smtClean="0">
                <a:latin typeface="+mj-ea"/>
                <a:ea typeface="+mj-ea"/>
              </a:rPr>
              <a:t>도전목표 </a:t>
            </a:r>
            <a:r>
              <a:rPr lang="en-US" altLang="ko-KR" sz="1000" dirty="0" smtClean="0">
                <a:latin typeface="+mj-ea"/>
                <a:ea typeface="+mj-ea"/>
              </a:rPr>
              <a:t>92%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932040" y="3521913"/>
            <a:ext cx="30620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latin typeface="+mj-ea"/>
                <a:ea typeface="+mj-ea"/>
              </a:rPr>
              <a:t>구형 설비 의 고장 발생 안정화 개선 목표 </a:t>
            </a:r>
            <a:r>
              <a:rPr lang="en-US" altLang="ko-KR" sz="1000" dirty="0" smtClean="0">
                <a:latin typeface="+mj-ea"/>
                <a:ea typeface="+mj-ea"/>
              </a:rPr>
              <a:t>85%</a:t>
            </a:r>
            <a:r>
              <a:rPr lang="ko-KR" altLang="en-US" sz="1000" dirty="0" smtClean="0">
                <a:latin typeface="+mj-ea"/>
                <a:ea typeface="+mj-ea"/>
              </a:rPr>
              <a:t> 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32040" y="5261597"/>
            <a:ext cx="31614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latin typeface="+mj-ea"/>
                <a:ea typeface="+mj-ea"/>
              </a:rPr>
              <a:t>효율 </a:t>
            </a:r>
            <a:r>
              <a:rPr lang="en-US" altLang="ko-KR" sz="1000" dirty="0" smtClean="0">
                <a:latin typeface="+mj-ea"/>
                <a:ea typeface="+mj-ea"/>
              </a:rPr>
              <a:t>80% </a:t>
            </a:r>
            <a:r>
              <a:rPr lang="ko-KR" altLang="en-US" sz="1000" dirty="0" smtClean="0">
                <a:latin typeface="+mj-ea"/>
                <a:ea typeface="+mj-ea"/>
              </a:rPr>
              <a:t>↑ 유지 </a:t>
            </a:r>
            <a:r>
              <a:rPr lang="en-US" altLang="ko-KR" sz="1000" dirty="0" smtClean="0">
                <a:latin typeface="+mj-ea"/>
                <a:ea typeface="+mj-ea"/>
              </a:rPr>
              <a:t>/ PART </a:t>
            </a:r>
            <a:r>
              <a:rPr lang="ko-KR" altLang="en-US" sz="1000" dirty="0" smtClean="0">
                <a:latin typeface="+mj-ea"/>
                <a:ea typeface="+mj-ea"/>
              </a:rPr>
              <a:t>개선  </a:t>
            </a:r>
            <a:r>
              <a:rPr lang="en-US" altLang="ko-KR" sz="1000" dirty="0" smtClean="0">
                <a:latin typeface="+mj-ea"/>
                <a:ea typeface="+mj-ea"/>
              </a:rPr>
              <a:t>/ </a:t>
            </a:r>
            <a:r>
              <a:rPr lang="ko-KR" altLang="en-US" sz="1000" dirty="0" smtClean="0">
                <a:latin typeface="+mj-ea"/>
                <a:ea typeface="+mj-ea"/>
              </a:rPr>
              <a:t>목표 </a:t>
            </a:r>
            <a:r>
              <a:rPr lang="en-US" altLang="ko-KR" sz="1000" dirty="0" smtClean="0">
                <a:latin typeface="+mj-ea"/>
                <a:ea typeface="+mj-ea"/>
              </a:rPr>
              <a:t>85% </a:t>
            </a:r>
            <a:r>
              <a:rPr lang="ko-KR" altLang="en-US" sz="1000" dirty="0" smtClean="0">
                <a:latin typeface="+mj-ea"/>
                <a:ea typeface="+mj-ea"/>
              </a:rPr>
              <a:t>유지</a:t>
            </a: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38" name="Picture 4" descr="ok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09320" y="911374"/>
            <a:ext cx="898285" cy="7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4" descr="ok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21045" y="2887711"/>
            <a:ext cx="898285" cy="7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 descr="ok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64630" y="4627395"/>
            <a:ext cx="898285" cy="7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D3CAA51-EB1B-4C1E-9CF7-3E1BB99C3A10}"/>
              </a:ext>
            </a:extLst>
          </p:cNvPr>
          <p:cNvSpPr txBox="1"/>
          <p:nvPr/>
        </p:nvSpPr>
        <p:spPr>
          <a:xfrm>
            <a:off x="251524" y="6270225"/>
            <a:ext cx="6480720" cy="253916"/>
          </a:xfrm>
          <a:prstGeom prst="rect">
            <a:avLst/>
          </a:prstGeom>
          <a:gradFill flip="none" rotWithShape="1">
            <a:gsLst>
              <a:gs pos="63000">
                <a:schemeClr val="accent4">
                  <a:lumMod val="5000"/>
                  <a:lumOff val="95000"/>
                  <a:alpha val="52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ko-KR" altLang="en-US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상반기 과제 미흡 부분 개선 완료 및 하반기 과제 목표 달성 활동 계획  </a:t>
            </a:r>
            <a:endParaRPr lang="en-US" altLang="ko-KR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58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251524" y="1132662"/>
            <a:ext cx="1516998" cy="212438"/>
            <a:chOff x="6111660" y="1050757"/>
            <a:chExt cx="2240716" cy="375728"/>
          </a:xfrm>
        </p:grpSpPr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AXIAL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251524" y="3848660"/>
            <a:ext cx="1516998" cy="212438"/>
            <a:chOff x="6111660" y="1050757"/>
            <a:chExt cx="2240716" cy="375728"/>
          </a:xfrm>
        </p:grpSpPr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RADIAL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178172" y="3058199"/>
            <a:ext cx="7562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LINE </a:t>
            </a:r>
            <a:r>
              <a:rPr lang="ko-KR" altLang="en-US" sz="1200" dirty="0">
                <a:latin typeface="+mn-ea"/>
              </a:rPr>
              <a:t>별 유실 및 효율 차이점 검토 </a:t>
            </a:r>
            <a:r>
              <a:rPr lang="en-US" altLang="ko-KR" sz="1200" dirty="0">
                <a:latin typeface="+mn-ea"/>
              </a:rPr>
              <a:t>– V02,03-LINE </a:t>
            </a:r>
            <a:r>
              <a:rPr lang="ko-KR" altLang="en-US" sz="1200" dirty="0">
                <a:latin typeface="+mn-ea"/>
              </a:rPr>
              <a:t>설비 고장 잦은 발생 및 </a:t>
            </a:r>
            <a:r>
              <a:rPr lang="en-US" altLang="ko-KR" sz="1200" dirty="0">
                <a:latin typeface="+mn-ea"/>
              </a:rPr>
              <a:t>PART </a:t>
            </a:r>
            <a:r>
              <a:rPr lang="ko-KR" altLang="en-US" sz="1200" dirty="0">
                <a:latin typeface="+mn-ea"/>
              </a:rPr>
              <a:t>수급 지연 발생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신규 </a:t>
            </a: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AV132 04,05 –LINE 2</a:t>
            </a:r>
            <a:r>
              <a:rPr lang="ko-KR" altLang="en-US" sz="1200" b="1" dirty="0" err="1">
                <a:solidFill>
                  <a:schemeClr val="tx2"/>
                </a:solidFill>
                <a:latin typeface="+mn-ea"/>
              </a:rPr>
              <a:t>년차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85% 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↑ 가동 </a:t>
            </a:r>
            <a:r>
              <a:rPr lang="ko-KR" altLang="en-US" sz="1200" b="1" dirty="0" err="1">
                <a:solidFill>
                  <a:schemeClr val="tx2"/>
                </a:solidFill>
                <a:latin typeface="+mn-ea"/>
              </a:rPr>
              <a:t>유지중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/ 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장기 유지 관리 목표 설비 성능 지속 관리 계획 </a:t>
            </a:r>
            <a:endParaRPr lang="en-US" altLang="ko-KR" sz="12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184114" y="5733258"/>
            <a:ext cx="856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각 </a:t>
            </a:r>
            <a:r>
              <a:rPr lang="en-US" altLang="ko-KR" sz="1200" dirty="0">
                <a:latin typeface="+mn-ea"/>
              </a:rPr>
              <a:t>LINE </a:t>
            </a:r>
            <a:r>
              <a:rPr lang="ko-KR" altLang="en-US" sz="1200" dirty="0">
                <a:latin typeface="+mn-ea"/>
              </a:rPr>
              <a:t>별 유실 및 효율 차이점 검토 </a:t>
            </a:r>
            <a:r>
              <a:rPr lang="en-US" altLang="ko-KR" sz="1200" dirty="0">
                <a:latin typeface="+mn-ea"/>
              </a:rPr>
              <a:t>– 02,03-LINE </a:t>
            </a:r>
            <a:r>
              <a:rPr lang="ko-KR" altLang="en-US" sz="1200" dirty="0" err="1">
                <a:latin typeface="+mn-ea"/>
              </a:rPr>
              <a:t>제품군</a:t>
            </a:r>
            <a:r>
              <a:rPr lang="ko-KR" altLang="en-US" sz="1200" dirty="0">
                <a:latin typeface="+mn-ea"/>
              </a:rPr>
              <a:t> 혼합 생산 충전기</a:t>
            </a:r>
            <a:r>
              <a:rPr lang="en-US" altLang="ko-KR" sz="1200" dirty="0">
                <a:latin typeface="+mn-ea"/>
              </a:rPr>
              <a:t>/ADT/SMPS </a:t>
            </a:r>
            <a:r>
              <a:rPr lang="ko-KR" altLang="en-US" sz="1200" dirty="0">
                <a:latin typeface="+mn-ea"/>
              </a:rPr>
              <a:t>운영 조정 시간 증가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설비 성능 </a:t>
            </a: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&amp; SPEC 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수치 관리 </a:t>
            </a: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PART 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공급 운영 최적화</a:t>
            </a: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  / </a:t>
            </a:r>
            <a:r>
              <a:rPr lang="ko-KR" altLang="en-US" sz="1200" b="1" dirty="0" err="1">
                <a:solidFill>
                  <a:schemeClr val="tx2"/>
                </a:solidFill>
                <a:latin typeface="+mn-ea"/>
              </a:rPr>
              <a:t>제품군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 조정 편차 중점 관리 효율 </a:t>
            </a:r>
            <a:r>
              <a:rPr lang="en-US" altLang="ko-KR" sz="1200" b="1" dirty="0">
                <a:solidFill>
                  <a:schemeClr val="tx2"/>
                </a:solidFill>
                <a:latin typeface="+mn-ea"/>
              </a:rPr>
              <a:t>85% </a:t>
            </a:r>
            <a:r>
              <a:rPr lang="ko-KR" altLang="en-US" sz="1200" b="1" dirty="0">
                <a:solidFill>
                  <a:schemeClr val="tx2"/>
                </a:solidFill>
                <a:latin typeface="+mn-ea"/>
              </a:rPr>
              <a:t>달성 목표</a:t>
            </a:r>
            <a:endParaRPr lang="en-US" altLang="ko-KR" sz="1200" b="1" dirty="0">
              <a:solidFill>
                <a:schemeClr val="tx2"/>
              </a:solidFill>
              <a:latin typeface="+mn-ea"/>
            </a:endParaRPr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251524" y="1435347"/>
          <a:ext cx="4320474" cy="1703720"/>
        </p:xfrm>
        <a:graphic>
          <a:graphicData uri="http://schemas.openxmlformats.org/drawingml/2006/table">
            <a:tbl>
              <a:tblPr/>
              <a:tblGrid>
                <a:gridCol w="538311"/>
                <a:gridCol w="538311"/>
                <a:gridCol w="540642"/>
                <a:gridCol w="540642"/>
                <a:gridCol w="540642"/>
                <a:gridCol w="540642"/>
                <a:gridCol w="540642"/>
                <a:gridCol w="540642"/>
              </a:tblGrid>
              <a:tr h="31818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3099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81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0.4157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0.5441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0.5761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0.3167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0.3240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246276" y="4192171"/>
          <a:ext cx="4325725" cy="1624185"/>
        </p:xfrm>
        <a:graphic>
          <a:graphicData uri="http://schemas.openxmlformats.org/drawingml/2006/table">
            <a:tbl>
              <a:tblPr/>
              <a:tblGrid>
                <a:gridCol w="479023"/>
                <a:gridCol w="479023"/>
                <a:gridCol w="481097"/>
                <a:gridCol w="481097"/>
                <a:gridCol w="481097"/>
                <a:gridCol w="481097"/>
                <a:gridCol w="481097"/>
                <a:gridCol w="481097"/>
                <a:gridCol w="481097"/>
              </a:tblGrid>
              <a:tr h="38535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853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4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0.4321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0.6118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6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0.4389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7" name="차트 36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1A106EF8-4A8F-4AD9-BF75-43B63656B88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716016" y="1435348"/>
          <a:ext cx="4176464" cy="1703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8" name="차트 37">
            <a:extLst>
              <a:ext uri="{FF2B5EF4-FFF2-40B4-BE49-F238E27FC236}">
                <a16:creationId xmlns:xdr="http://schemas.openxmlformats.org/drawingml/2006/spreadsheetDrawing" xmlns="" xmlns:a16="http://schemas.microsoft.com/office/drawing/2014/main" xmlns:lc="http://schemas.openxmlformats.org/drawingml/2006/lockedCanvas" id="{1659844A-EB05-4051-9F18-9BBE8752BCC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716016" y="4192169"/>
          <a:ext cx="4176464" cy="1624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599225" y="3917573"/>
            <a:ext cx="11144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  <a:latin typeface="+mj-ea"/>
                <a:ea typeface="+mj-ea"/>
              </a:rPr>
              <a:t>4</a:t>
            </a:r>
            <a:r>
              <a:rPr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월 </a:t>
            </a:r>
            <a:r>
              <a:rPr lang="ko-KR" altLang="en-US" sz="1000" dirty="0" err="1">
                <a:solidFill>
                  <a:srgbClr val="FF0000"/>
                </a:solidFill>
                <a:latin typeface="+mj-ea"/>
                <a:ea typeface="+mj-ea"/>
              </a:rPr>
              <a:t>호치민</a:t>
            </a:r>
            <a:r>
              <a:rPr lang="ko-KR" altLang="en-US" sz="1000" dirty="0">
                <a:solidFill>
                  <a:srgbClr val="FF0000"/>
                </a:solidFill>
                <a:latin typeface="+mj-ea"/>
                <a:ea typeface="+mj-ea"/>
              </a:rPr>
              <a:t> 이관</a:t>
            </a:r>
          </a:p>
        </p:txBody>
      </p:sp>
      <p:cxnSp>
        <p:nvCxnSpPr>
          <p:cNvPr id="40" name="꺾인 연결선 39"/>
          <p:cNvCxnSpPr>
            <a:endCxn id="39" idx="1"/>
          </p:cNvCxnSpPr>
          <p:nvPr/>
        </p:nvCxnSpPr>
        <p:spPr>
          <a:xfrm rot="5400000" flipH="1" flipV="1">
            <a:off x="3347337" y="4041211"/>
            <a:ext cx="252414" cy="25136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</a:t>
            </a:r>
            <a:r>
              <a:rPr lang="en-US" altLang="ko-KR" dirty="0" smtClean="0">
                <a:latin typeface="+mn-ea"/>
              </a:rPr>
              <a:t>IMT </a:t>
            </a:r>
            <a:r>
              <a:rPr lang="ko-KR" altLang="en-US" dirty="0" smtClean="0">
                <a:latin typeface="+mn-ea"/>
              </a:rPr>
              <a:t>상반기 실적 및 개선 방향 </a:t>
            </a:r>
            <a:r>
              <a:rPr lang="en-US" altLang="ko-KR" b="1" dirty="0" smtClean="0">
                <a:latin typeface="+mn-ea"/>
              </a:rPr>
              <a:t> 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0792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SMD </a:t>
            </a:r>
            <a:r>
              <a:rPr lang="ko-KR" altLang="en-US" b="1" dirty="0" smtClean="0">
                <a:latin typeface="+mn-ea"/>
              </a:rPr>
              <a:t>설비 유실 개선</a:t>
            </a:r>
            <a:endParaRPr lang="ko-KR" altLang="en-US" b="1" dirty="0"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88800" y="1116000"/>
          <a:ext cx="8360162" cy="5291262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SMD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설비 유실 개선을 통한 효율 향상</a:t>
                      </a:r>
                      <a:endParaRPr lang="ko-KR" altLang="en-US" sz="1000" b="1" kern="1200" dirty="0" smtClean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07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 책임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최성태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8952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effectLst/>
                          <a:latin typeface="+mn-lt"/>
                          <a:ea typeface="맑은 고딕" pitchFamily="50"/>
                        </a:rPr>
                        <a:t>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 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 </a:t>
                      </a:r>
                      <a:endParaRPr lang="en-US" sz="1300" baseline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aseline="0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6753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□ 투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자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b="1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altLang="ko-KR" sz="105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endParaRPr lang="en-US" altLang="ko-KR" sz="13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9507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39552" y="4941168"/>
          <a:ext cx="8064897" cy="1368150"/>
        </p:xfrm>
        <a:graphic>
          <a:graphicData uri="http://schemas.openxmlformats.org/drawingml/2006/table">
            <a:tbl>
              <a:tblPr/>
              <a:tblGrid>
                <a:gridCol w="796169"/>
                <a:gridCol w="2491714"/>
                <a:gridCol w="796169"/>
                <a:gridCol w="796169"/>
                <a:gridCol w="796169"/>
                <a:gridCol w="796169"/>
                <a:gridCol w="796169"/>
                <a:gridCol w="796169"/>
              </a:tblGrid>
              <a:tr h="228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28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 Calibration 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운영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</a:t>
                      </a:r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 정밀 </a:t>
                      </a:r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 LM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계획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 최적화 운영 검토</a:t>
                      </a:r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검토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0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  <a:endParaRPr 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4716016" y="5301208"/>
            <a:ext cx="1224136" cy="195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4716016" y="5517232"/>
            <a:ext cx="1944216" cy="195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6588224" y="5733256"/>
            <a:ext cx="792088" cy="195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5466709" y="5973775"/>
            <a:ext cx="617459" cy="195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7071582" y="6189799"/>
            <a:ext cx="146085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4873723" y="2708920"/>
          <a:ext cx="3730725" cy="838200"/>
        </p:xfrm>
        <a:graphic>
          <a:graphicData uri="http://schemas.openxmlformats.org/drawingml/2006/table">
            <a:tbl>
              <a:tblPr/>
              <a:tblGrid>
                <a:gridCol w="746145"/>
                <a:gridCol w="746145"/>
                <a:gridCol w="746145"/>
                <a:gridCol w="746145"/>
                <a:gridCol w="746145"/>
              </a:tblGrid>
              <a:tr h="20955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1.24%</a:t>
                      </a:r>
                      <a:endParaRPr lang="en-US" altLang="ko-KR" sz="9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11.76%</a:t>
                      </a:r>
                      <a:endParaRPr lang="en-US" altLang="ko-KR" sz="9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6.98%</a:t>
                      </a:r>
                      <a:endParaRPr lang="en-US" altLang="ko-KR" sz="9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2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6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 경쟁력 향상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개선 과제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52423" y="1105491"/>
            <a:ext cx="2563393" cy="270588"/>
            <a:chOff x="6111660" y="1050757"/>
            <a:chExt cx="2240716" cy="375728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▣ 주요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PM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하반기 완료 계획  </a:t>
              </a:r>
              <a:endParaRPr lang="ko-KR" altLang="en-US" sz="11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251520" y="5755098"/>
            <a:ext cx="8409211" cy="76944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</a:rPr>
              <a:t>MOUNT </a:t>
            </a:r>
            <a:r>
              <a:rPr lang="en-US" altLang="ko-KR" sz="1100" dirty="0" smtClean="0">
                <a:latin typeface="+mn-ea"/>
              </a:rPr>
              <a:t>Calibration &amp; </a:t>
            </a:r>
            <a:r>
              <a:rPr lang="ko-KR" altLang="en-US" sz="1100" dirty="0" smtClean="0">
                <a:latin typeface="+mn-ea"/>
              </a:rPr>
              <a:t>전체 </a:t>
            </a:r>
            <a:r>
              <a:rPr lang="en-US" altLang="ko-KR" sz="1100" dirty="0" smtClean="0">
                <a:latin typeface="+mn-ea"/>
              </a:rPr>
              <a:t>PM </a:t>
            </a:r>
            <a:r>
              <a:rPr lang="ko-KR" altLang="en-US" sz="1100" dirty="0" smtClean="0">
                <a:latin typeface="+mn-ea"/>
              </a:rPr>
              <a:t>상반기 </a:t>
            </a:r>
            <a:r>
              <a:rPr lang="en-US" altLang="ko-KR" sz="1100" dirty="0" smtClean="0">
                <a:latin typeface="+mn-ea"/>
              </a:rPr>
              <a:t>LINE CAPA </a:t>
            </a:r>
            <a:r>
              <a:rPr lang="ko-KR" altLang="en-US" sz="1100" dirty="0" smtClean="0">
                <a:latin typeface="+mn-ea"/>
              </a:rPr>
              <a:t>부족 </a:t>
            </a:r>
            <a:r>
              <a:rPr lang="en-US" altLang="ko-KR" sz="1100" dirty="0" smtClean="0">
                <a:latin typeface="+mn-ea"/>
              </a:rPr>
              <a:t>10% </a:t>
            </a:r>
            <a:r>
              <a:rPr lang="ko-KR" altLang="en-US" sz="1100" dirty="0" smtClean="0">
                <a:latin typeface="+mn-ea"/>
              </a:rPr>
              <a:t>진척 진행 미흡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하반기 </a:t>
            </a:r>
            <a:r>
              <a:rPr lang="en-US" altLang="ko-KR" sz="1100" dirty="0" smtClean="0">
                <a:latin typeface="+mn-ea"/>
              </a:rPr>
              <a:t>8</a:t>
            </a:r>
            <a:r>
              <a:rPr lang="ko-KR" altLang="en-US" sz="1100" dirty="0" smtClean="0">
                <a:latin typeface="+mn-ea"/>
              </a:rPr>
              <a:t>월 내 완료 </a:t>
            </a:r>
            <a:r>
              <a:rPr lang="en-US" altLang="ko-KR" sz="1100" dirty="0" smtClean="0">
                <a:latin typeface="+mn-ea"/>
              </a:rPr>
              <a:t>– LINE </a:t>
            </a:r>
            <a:r>
              <a:rPr lang="ko-KR" altLang="en-US" sz="1100" dirty="0" smtClean="0">
                <a:latin typeface="+mn-ea"/>
              </a:rPr>
              <a:t>별 계획정비 </a:t>
            </a:r>
            <a:r>
              <a:rPr lang="en-US" altLang="ko-KR" sz="1100" dirty="0" smtClean="0">
                <a:latin typeface="+mn-ea"/>
              </a:rPr>
              <a:t>2</a:t>
            </a:r>
            <a:r>
              <a:rPr lang="ko-KR" altLang="en-US" sz="1100" dirty="0" smtClean="0">
                <a:latin typeface="+mn-ea"/>
              </a:rPr>
              <a:t>일소요</a:t>
            </a:r>
            <a:r>
              <a:rPr lang="en-US" altLang="ko-KR" sz="1100" dirty="0" smtClean="0">
                <a:latin typeface="+mn-ea"/>
              </a:rPr>
              <a:t> </a:t>
            </a:r>
            <a:r>
              <a:rPr lang="ko-KR" altLang="en-US" sz="1100" dirty="0" smtClean="0">
                <a:latin typeface="+mn-ea"/>
              </a:rPr>
              <a:t>  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100" dirty="0" smtClean="0">
                <a:latin typeface="+mn-ea"/>
              </a:rPr>
              <a:t> 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386080" y="1559836"/>
          <a:ext cx="8481426" cy="1457325"/>
        </p:xfrm>
        <a:graphic>
          <a:graphicData uri="http://schemas.openxmlformats.org/drawingml/2006/table">
            <a:tbl>
              <a:tblPr/>
              <a:tblGrid>
                <a:gridCol w="1413571"/>
                <a:gridCol w="1413571"/>
                <a:gridCol w="1413571"/>
                <a:gridCol w="1413571"/>
                <a:gridCol w="1413571"/>
                <a:gridCol w="1413571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Y-axis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X-axis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GUIDE,X ,axis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EJECTOR,RESIN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 Box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7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Push-Up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77000"/>
                      </a:schemeClr>
                    </a:solidFill>
                  </a:tcPr>
                </a:tc>
              </a:tr>
              <a:tr h="12382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9" name="그룹 68"/>
          <p:cNvGrpSpPr/>
          <p:nvPr/>
        </p:nvGrpSpPr>
        <p:grpSpPr>
          <a:xfrm>
            <a:off x="416449" y="1831119"/>
            <a:ext cx="8387041" cy="1153651"/>
            <a:chOff x="303870" y="5015435"/>
            <a:chExt cx="8387041" cy="1153651"/>
          </a:xfrm>
        </p:grpSpPr>
        <p:pic>
          <p:nvPicPr>
            <p:cNvPr id="70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870" y="5026086"/>
              <a:ext cx="1350227" cy="1143000"/>
            </a:xfrm>
            <a:prstGeom prst="rect">
              <a:avLst/>
            </a:prstGeom>
          </p:spPr>
        </p:pic>
        <p:pic>
          <p:nvPicPr>
            <p:cNvPr id="71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5490" y="5026086"/>
              <a:ext cx="1320222" cy="11334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72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7364" y="5026086"/>
              <a:ext cx="1300219" cy="1133476"/>
            </a:xfrm>
            <a:prstGeom prst="rect">
              <a:avLst/>
            </a:prstGeom>
          </p:spPr>
        </p:pic>
        <p:pic>
          <p:nvPicPr>
            <p:cNvPr id="73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80888" y="5015436"/>
              <a:ext cx="1340226" cy="1144125"/>
            </a:xfrm>
            <a:prstGeom prst="rect">
              <a:avLst/>
            </a:prstGeom>
          </p:spPr>
        </p:pic>
        <p:pic>
          <p:nvPicPr>
            <p:cNvPr id="74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99143" y="5015435"/>
              <a:ext cx="680115" cy="1144125"/>
            </a:xfrm>
            <a:prstGeom prst="rect">
              <a:avLst/>
            </a:prstGeom>
          </p:spPr>
        </p:pic>
        <p:pic>
          <p:nvPicPr>
            <p:cNvPr id="75" name="Picture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46293" y="5016561"/>
              <a:ext cx="562011" cy="1152525"/>
            </a:xfrm>
            <a:prstGeom prst="rect">
              <a:avLst/>
            </a:prstGeom>
          </p:spPr>
        </p:pic>
        <p:pic>
          <p:nvPicPr>
            <p:cNvPr id="76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0694" y="5026086"/>
              <a:ext cx="1290217" cy="1133195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>
            <a:off x="5147037" y="4077072"/>
            <a:ext cx="3985679" cy="1711398"/>
            <a:chOff x="5045689" y="1127978"/>
            <a:chExt cx="3985679" cy="2048818"/>
          </a:xfrm>
        </p:grpSpPr>
        <p:grpSp>
          <p:nvGrpSpPr>
            <p:cNvPr id="85" name="그룹 84"/>
            <p:cNvGrpSpPr/>
            <p:nvPr/>
          </p:nvGrpSpPr>
          <p:grpSpPr>
            <a:xfrm>
              <a:off x="5045689" y="1127978"/>
              <a:ext cx="3985679" cy="2048818"/>
              <a:chOff x="5401187" y="1105491"/>
              <a:chExt cx="3985679" cy="2048818"/>
            </a:xfrm>
          </p:grpSpPr>
          <p:grpSp>
            <p:nvGrpSpPr>
              <p:cNvPr id="122" name="그룹 121"/>
              <p:cNvGrpSpPr/>
              <p:nvPr/>
            </p:nvGrpSpPr>
            <p:grpSpPr>
              <a:xfrm>
                <a:off x="5401187" y="1116734"/>
                <a:ext cx="1487481" cy="2026331"/>
                <a:chOff x="399527" y="2250748"/>
                <a:chExt cx="1487481" cy="3906212"/>
              </a:xfrm>
            </p:grpSpPr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550729" y="2250748"/>
                  <a:ext cx="1177427" cy="3906212"/>
                </a:xfrm>
                <a:prstGeom prst="roundRect">
                  <a:avLst>
                    <a:gd name="adj" fmla="val 10895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711998" y="3437388"/>
                  <a:ext cx="872962" cy="2628132"/>
                </a:xfrm>
                <a:prstGeom prst="roundRect">
                  <a:avLst>
                    <a:gd name="adj" fmla="val 7938"/>
                  </a:avLst>
                </a:prstGeom>
                <a:pattFill prst="wdUpDiag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7" name="자유형 146"/>
                <p:cNvSpPr/>
                <p:nvPr/>
              </p:nvSpPr>
              <p:spPr>
                <a:xfrm>
                  <a:off x="696758" y="3437388"/>
                  <a:ext cx="885367" cy="2499937"/>
                </a:xfrm>
                <a:custGeom>
                  <a:avLst/>
                  <a:gdLst>
                    <a:gd name="connsiteX0" fmla="*/ 116430 w 1305230"/>
                    <a:gd name="connsiteY0" fmla="*/ 0 h 3178578"/>
                    <a:gd name="connsiteX1" fmla="*/ 1188800 w 1305230"/>
                    <a:gd name="connsiteY1" fmla="*/ 0 h 3178578"/>
                    <a:gd name="connsiteX2" fmla="*/ 1305230 w 1305230"/>
                    <a:gd name="connsiteY2" fmla="*/ 116430 h 3178578"/>
                    <a:gd name="connsiteX3" fmla="*/ 1305230 w 1305230"/>
                    <a:gd name="connsiteY3" fmla="*/ 698569 h 3178578"/>
                    <a:gd name="connsiteX4" fmla="*/ 837807 w 1305230"/>
                    <a:gd name="connsiteY4" fmla="*/ 698569 h 3178578"/>
                    <a:gd name="connsiteX5" fmla="*/ 837807 w 1305230"/>
                    <a:gd name="connsiteY5" fmla="*/ 3178578 h 3178578"/>
                    <a:gd name="connsiteX6" fmla="*/ 467423 w 1305230"/>
                    <a:gd name="connsiteY6" fmla="*/ 3178578 h 3178578"/>
                    <a:gd name="connsiteX7" fmla="*/ 467423 w 1305230"/>
                    <a:gd name="connsiteY7" fmla="*/ 698569 h 3178578"/>
                    <a:gd name="connsiteX8" fmla="*/ 0 w 1305230"/>
                    <a:gd name="connsiteY8" fmla="*/ 698569 h 3178578"/>
                    <a:gd name="connsiteX9" fmla="*/ 0 w 1305230"/>
                    <a:gd name="connsiteY9" fmla="*/ 116430 h 3178578"/>
                    <a:gd name="connsiteX10" fmla="*/ 116430 w 1305230"/>
                    <a:gd name="connsiteY10" fmla="*/ 0 h 3178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05230" h="3178578">
                      <a:moveTo>
                        <a:pt x="116430" y="0"/>
                      </a:moveTo>
                      <a:lnTo>
                        <a:pt x="1188800" y="0"/>
                      </a:lnTo>
                      <a:cubicBezTo>
                        <a:pt x="1253103" y="0"/>
                        <a:pt x="1305230" y="52127"/>
                        <a:pt x="1305230" y="116430"/>
                      </a:cubicBezTo>
                      <a:lnTo>
                        <a:pt x="1305230" y="698569"/>
                      </a:lnTo>
                      <a:lnTo>
                        <a:pt x="837807" y="698569"/>
                      </a:lnTo>
                      <a:lnTo>
                        <a:pt x="837807" y="3178578"/>
                      </a:lnTo>
                      <a:lnTo>
                        <a:pt x="467423" y="3178578"/>
                      </a:lnTo>
                      <a:lnTo>
                        <a:pt x="467423" y="698569"/>
                      </a:lnTo>
                      <a:lnTo>
                        <a:pt x="0" y="698569"/>
                      </a:lnTo>
                      <a:lnTo>
                        <a:pt x="0" y="116430"/>
                      </a:lnTo>
                      <a:cubicBezTo>
                        <a:pt x="0" y="52127"/>
                        <a:pt x="52127" y="0"/>
                        <a:pt x="11643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8" name="직사각형 147"/>
                <p:cNvSpPr/>
                <p:nvPr/>
              </p:nvSpPr>
              <p:spPr>
                <a:xfrm rot="10800000">
                  <a:off x="1022959" y="5013176"/>
                  <a:ext cx="254876" cy="924148"/>
                </a:xfrm>
                <a:prstGeom prst="rect">
                  <a:avLst/>
                </a:prstGeom>
                <a:gradFill flip="none" rotWithShape="1">
                  <a:gsLst>
                    <a:gs pos="4000">
                      <a:srgbClr val="AA2892"/>
                    </a:gs>
                    <a:gs pos="52000">
                      <a:srgbClr val="C7439D"/>
                    </a:gs>
                    <a:gs pos="100000">
                      <a:srgbClr val="ED63A6"/>
                    </a:gs>
                  </a:gsLst>
                  <a:lin ang="8100000" scaled="1"/>
                  <a:tileRect/>
                </a:gra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46834" y="3440395"/>
                  <a:ext cx="1440174" cy="6174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 smtClean="0">
                      <a:solidFill>
                        <a:srgbClr val="5C6370"/>
                      </a:solidFill>
                      <a:latin typeface="HY견고딕" pitchFamily="18" charset="-127"/>
                      <a:ea typeface="HY견고딕" pitchFamily="18" charset="-127"/>
                    </a:rPr>
                    <a:t>45%</a:t>
                  </a:r>
                  <a:endParaRPr lang="ko-KR" altLang="ko-KR" sz="1200" dirty="0">
                    <a:solidFill>
                      <a:srgbClr val="5C6370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50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99527" y="2940376"/>
                  <a:ext cx="1440174" cy="7645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100" dirty="0" smtClean="0">
                      <a:solidFill>
                        <a:srgbClr val="C33F9B"/>
                      </a:solidFill>
                      <a:latin typeface="HY견고딕" pitchFamily="18" charset="-127"/>
                      <a:ea typeface="HY견고딕" pitchFamily="18" charset="-127"/>
                    </a:rPr>
                    <a:t>6</a:t>
                  </a:r>
                  <a:r>
                    <a:rPr lang="ko-KR" altLang="en-US" sz="1100" dirty="0" smtClean="0">
                      <a:solidFill>
                        <a:srgbClr val="C33F9B"/>
                      </a:solidFill>
                      <a:latin typeface="HY견고딕" pitchFamily="18" charset="-127"/>
                      <a:ea typeface="HY견고딕" pitchFamily="18" charset="-127"/>
                    </a:rPr>
                    <a:t>월 목표</a:t>
                  </a:r>
                  <a:endParaRPr lang="ko-KR" altLang="ko-KR" sz="1100" dirty="0">
                    <a:solidFill>
                      <a:srgbClr val="C33F9B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124" name="그룹 123"/>
              <p:cNvGrpSpPr/>
              <p:nvPr/>
            </p:nvGrpSpPr>
            <p:grpSpPr>
              <a:xfrm>
                <a:off x="6684280" y="1105491"/>
                <a:ext cx="1457001" cy="2048818"/>
                <a:chOff x="1786367" y="2250748"/>
                <a:chExt cx="1457001" cy="3906212"/>
              </a:xfrm>
            </p:grpSpPr>
            <p:sp>
              <p:nvSpPr>
                <p:cNvPr id="139" name="모서리가 둥근 직사각형 138"/>
                <p:cNvSpPr/>
                <p:nvPr/>
              </p:nvSpPr>
              <p:spPr>
                <a:xfrm>
                  <a:off x="1911093" y="2250748"/>
                  <a:ext cx="1177427" cy="3906212"/>
                </a:xfrm>
                <a:prstGeom prst="roundRect">
                  <a:avLst>
                    <a:gd name="adj" fmla="val 10895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0" name="모서리가 둥근 직사각형 139"/>
                <p:cNvSpPr/>
                <p:nvPr/>
              </p:nvSpPr>
              <p:spPr>
                <a:xfrm>
                  <a:off x="2053118" y="3437388"/>
                  <a:ext cx="872962" cy="2628132"/>
                </a:xfrm>
                <a:prstGeom prst="roundRect">
                  <a:avLst>
                    <a:gd name="adj" fmla="val 7938"/>
                  </a:avLst>
                </a:prstGeom>
                <a:pattFill prst="wdUpDiag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1" name="자유형 140"/>
                <p:cNvSpPr/>
                <p:nvPr/>
              </p:nvSpPr>
              <p:spPr>
                <a:xfrm>
                  <a:off x="2057122" y="3437388"/>
                  <a:ext cx="885367" cy="2499937"/>
                </a:xfrm>
                <a:custGeom>
                  <a:avLst/>
                  <a:gdLst>
                    <a:gd name="connsiteX0" fmla="*/ 116430 w 1305230"/>
                    <a:gd name="connsiteY0" fmla="*/ 0 h 3178578"/>
                    <a:gd name="connsiteX1" fmla="*/ 1188800 w 1305230"/>
                    <a:gd name="connsiteY1" fmla="*/ 0 h 3178578"/>
                    <a:gd name="connsiteX2" fmla="*/ 1305230 w 1305230"/>
                    <a:gd name="connsiteY2" fmla="*/ 116430 h 3178578"/>
                    <a:gd name="connsiteX3" fmla="*/ 1305230 w 1305230"/>
                    <a:gd name="connsiteY3" fmla="*/ 698569 h 3178578"/>
                    <a:gd name="connsiteX4" fmla="*/ 837807 w 1305230"/>
                    <a:gd name="connsiteY4" fmla="*/ 698569 h 3178578"/>
                    <a:gd name="connsiteX5" fmla="*/ 837807 w 1305230"/>
                    <a:gd name="connsiteY5" fmla="*/ 3178578 h 3178578"/>
                    <a:gd name="connsiteX6" fmla="*/ 467423 w 1305230"/>
                    <a:gd name="connsiteY6" fmla="*/ 3178578 h 3178578"/>
                    <a:gd name="connsiteX7" fmla="*/ 467423 w 1305230"/>
                    <a:gd name="connsiteY7" fmla="*/ 698569 h 3178578"/>
                    <a:gd name="connsiteX8" fmla="*/ 0 w 1305230"/>
                    <a:gd name="connsiteY8" fmla="*/ 698569 h 3178578"/>
                    <a:gd name="connsiteX9" fmla="*/ 0 w 1305230"/>
                    <a:gd name="connsiteY9" fmla="*/ 116430 h 3178578"/>
                    <a:gd name="connsiteX10" fmla="*/ 116430 w 1305230"/>
                    <a:gd name="connsiteY10" fmla="*/ 0 h 3178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05230" h="3178578">
                      <a:moveTo>
                        <a:pt x="116430" y="0"/>
                      </a:moveTo>
                      <a:lnTo>
                        <a:pt x="1188800" y="0"/>
                      </a:lnTo>
                      <a:cubicBezTo>
                        <a:pt x="1253103" y="0"/>
                        <a:pt x="1305230" y="52127"/>
                        <a:pt x="1305230" y="116430"/>
                      </a:cubicBezTo>
                      <a:lnTo>
                        <a:pt x="1305230" y="698569"/>
                      </a:lnTo>
                      <a:lnTo>
                        <a:pt x="837807" y="698569"/>
                      </a:lnTo>
                      <a:lnTo>
                        <a:pt x="837807" y="3178578"/>
                      </a:lnTo>
                      <a:lnTo>
                        <a:pt x="467423" y="3178578"/>
                      </a:lnTo>
                      <a:lnTo>
                        <a:pt x="467423" y="698569"/>
                      </a:lnTo>
                      <a:lnTo>
                        <a:pt x="0" y="698569"/>
                      </a:lnTo>
                      <a:lnTo>
                        <a:pt x="0" y="116430"/>
                      </a:lnTo>
                      <a:cubicBezTo>
                        <a:pt x="0" y="52127"/>
                        <a:pt x="52127" y="0"/>
                        <a:pt x="11643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2" name="직사각형 141"/>
                <p:cNvSpPr/>
                <p:nvPr/>
              </p:nvSpPr>
              <p:spPr>
                <a:xfrm>
                  <a:off x="2392847" y="4572646"/>
                  <a:ext cx="227214" cy="1364676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1798D"/>
                    </a:gs>
                    <a:gs pos="50000">
                      <a:srgbClr val="01B8CA"/>
                    </a:gs>
                    <a:gs pos="100000">
                      <a:srgbClr val="5FD7C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786367" y="2940377"/>
                  <a:ext cx="1440174" cy="7562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100" dirty="0" smtClean="0">
                      <a:solidFill>
                        <a:srgbClr val="32ABB8"/>
                      </a:solidFill>
                      <a:latin typeface="HY견고딕" pitchFamily="18" charset="-127"/>
                      <a:ea typeface="HY견고딕" pitchFamily="18" charset="-127"/>
                    </a:rPr>
                    <a:t>7</a:t>
                  </a:r>
                  <a:r>
                    <a:rPr lang="ko-KR" altLang="en-US" sz="1100" dirty="0" smtClean="0">
                      <a:solidFill>
                        <a:srgbClr val="32ABB8"/>
                      </a:solidFill>
                      <a:latin typeface="HY견고딕" pitchFamily="18" charset="-127"/>
                      <a:ea typeface="HY견고딕" pitchFamily="18" charset="-127"/>
                    </a:rPr>
                    <a:t>월 목표</a:t>
                  </a:r>
                  <a:endParaRPr lang="ko-KR" altLang="ko-KR" sz="1100" dirty="0">
                    <a:solidFill>
                      <a:srgbClr val="32ABB8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44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1803194" y="3440391"/>
                  <a:ext cx="1440174" cy="63224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 smtClean="0">
                      <a:solidFill>
                        <a:srgbClr val="5C6370"/>
                      </a:solidFill>
                      <a:latin typeface="HY견고딕" pitchFamily="18" charset="-127"/>
                      <a:ea typeface="HY견고딕" pitchFamily="18" charset="-127"/>
                    </a:rPr>
                    <a:t>75%</a:t>
                  </a:r>
                  <a:endParaRPr lang="ko-KR" altLang="ko-KR" sz="1200" dirty="0">
                    <a:solidFill>
                      <a:srgbClr val="5C6370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grpSp>
            <p:nvGrpSpPr>
              <p:cNvPr id="125" name="그룹 124"/>
              <p:cNvGrpSpPr/>
              <p:nvPr/>
            </p:nvGrpSpPr>
            <p:grpSpPr>
              <a:xfrm>
                <a:off x="7945105" y="1105491"/>
                <a:ext cx="1441761" cy="2048818"/>
                <a:chOff x="3157967" y="2250748"/>
                <a:chExt cx="1441761" cy="3906212"/>
              </a:xfrm>
            </p:grpSpPr>
            <p:sp>
              <p:nvSpPr>
                <p:cNvPr id="126" name="모서리가 둥근 직사각형 125"/>
                <p:cNvSpPr/>
                <p:nvPr/>
              </p:nvSpPr>
              <p:spPr>
                <a:xfrm>
                  <a:off x="3271457" y="2250748"/>
                  <a:ext cx="1177427" cy="3906212"/>
                </a:xfrm>
                <a:prstGeom prst="roundRect">
                  <a:avLst>
                    <a:gd name="adj" fmla="val 10895"/>
                  </a:avLst>
                </a:prstGeom>
                <a:solidFill>
                  <a:schemeClr val="bg1"/>
                </a:solidFill>
                <a:ln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7" name="모서리가 둥근 직사각형 126"/>
                <p:cNvSpPr/>
                <p:nvPr/>
              </p:nvSpPr>
              <p:spPr>
                <a:xfrm>
                  <a:off x="3424718" y="3437388"/>
                  <a:ext cx="872962" cy="2628132"/>
                </a:xfrm>
                <a:prstGeom prst="roundRect">
                  <a:avLst>
                    <a:gd name="adj" fmla="val 7938"/>
                  </a:avLst>
                </a:prstGeom>
                <a:pattFill prst="wdUpDiag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1" name="자유형 130"/>
                <p:cNvSpPr/>
                <p:nvPr/>
              </p:nvSpPr>
              <p:spPr>
                <a:xfrm>
                  <a:off x="3417486" y="3437388"/>
                  <a:ext cx="885367" cy="2499937"/>
                </a:xfrm>
                <a:custGeom>
                  <a:avLst/>
                  <a:gdLst>
                    <a:gd name="connsiteX0" fmla="*/ 116430 w 1305230"/>
                    <a:gd name="connsiteY0" fmla="*/ 0 h 3178578"/>
                    <a:gd name="connsiteX1" fmla="*/ 1188800 w 1305230"/>
                    <a:gd name="connsiteY1" fmla="*/ 0 h 3178578"/>
                    <a:gd name="connsiteX2" fmla="*/ 1305230 w 1305230"/>
                    <a:gd name="connsiteY2" fmla="*/ 116430 h 3178578"/>
                    <a:gd name="connsiteX3" fmla="*/ 1305230 w 1305230"/>
                    <a:gd name="connsiteY3" fmla="*/ 698569 h 3178578"/>
                    <a:gd name="connsiteX4" fmla="*/ 837807 w 1305230"/>
                    <a:gd name="connsiteY4" fmla="*/ 698569 h 3178578"/>
                    <a:gd name="connsiteX5" fmla="*/ 837807 w 1305230"/>
                    <a:gd name="connsiteY5" fmla="*/ 3178578 h 3178578"/>
                    <a:gd name="connsiteX6" fmla="*/ 467423 w 1305230"/>
                    <a:gd name="connsiteY6" fmla="*/ 3178578 h 3178578"/>
                    <a:gd name="connsiteX7" fmla="*/ 467423 w 1305230"/>
                    <a:gd name="connsiteY7" fmla="*/ 698569 h 3178578"/>
                    <a:gd name="connsiteX8" fmla="*/ 0 w 1305230"/>
                    <a:gd name="connsiteY8" fmla="*/ 698569 h 3178578"/>
                    <a:gd name="connsiteX9" fmla="*/ 0 w 1305230"/>
                    <a:gd name="connsiteY9" fmla="*/ 116430 h 3178578"/>
                    <a:gd name="connsiteX10" fmla="*/ 116430 w 1305230"/>
                    <a:gd name="connsiteY10" fmla="*/ 0 h 3178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05230" h="3178578">
                      <a:moveTo>
                        <a:pt x="116430" y="0"/>
                      </a:moveTo>
                      <a:lnTo>
                        <a:pt x="1188800" y="0"/>
                      </a:lnTo>
                      <a:cubicBezTo>
                        <a:pt x="1253103" y="0"/>
                        <a:pt x="1305230" y="52127"/>
                        <a:pt x="1305230" y="116430"/>
                      </a:cubicBezTo>
                      <a:lnTo>
                        <a:pt x="1305230" y="698569"/>
                      </a:lnTo>
                      <a:lnTo>
                        <a:pt x="837807" y="698569"/>
                      </a:lnTo>
                      <a:lnTo>
                        <a:pt x="837807" y="3178578"/>
                      </a:lnTo>
                      <a:lnTo>
                        <a:pt x="467423" y="3178578"/>
                      </a:lnTo>
                      <a:lnTo>
                        <a:pt x="467423" y="698569"/>
                      </a:lnTo>
                      <a:lnTo>
                        <a:pt x="0" y="698569"/>
                      </a:lnTo>
                      <a:lnTo>
                        <a:pt x="0" y="116430"/>
                      </a:lnTo>
                      <a:cubicBezTo>
                        <a:pt x="0" y="52127"/>
                        <a:pt x="52127" y="0"/>
                        <a:pt x="11643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6" name="직사각형 135"/>
                <p:cNvSpPr/>
                <p:nvPr/>
              </p:nvSpPr>
              <p:spPr>
                <a:xfrm>
                  <a:off x="3744974" y="4048095"/>
                  <a:ext cx="227214" cy="188923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3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159554" y="3440392"/>
                  <a:ext cx="1440174" cy="61070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200" dirty="0" smtClean="0">
                      <a:solidFill>
                        <a:srgbClr val="5C6370"/>
                      </a:solidFill>
                      <a:latin typeface="HY견고딕" pitchFamily="18" charset="-127"/>
                      <a:ea typeface="HY견고딕" pitchFamily="18" charset="-127"/>
                    </a:rPr>
                    <a:t>100%</a:t>
                  </a:r>
                  <a:endParaRPr lang="ko-KR" altLang="ko-KR" sz="1200" dirty="0">
                    <a:solidFill>
                      <a:srgbClr val="5C6370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3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157967" y="2940377"/>
                  <a:ext cx="1440174" cy="7562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100" dirty="0" smtClean="0">
                      <a:solidFill>
                        <a:schemeClr val="accent1"/>
                      </a:solidFill>
                      <a:latin typeface="HY견고딕" pitchFamily="18" charset="-127"/>
                      <a:ea typeface="HY견고딕" pitchFamily="18" charset="-127"/>
                    </a:rPr>
                    <a:t>8</a:t>
                  </a:r>
                  <a:r>
                    <a:rPr lang="ko-KR" altLang="en-US" sz="1100" dirty="0" smtClean="0">
                      <a:solidFill>
                        <a:schemeClr val="accent1"/>
                      </a:solidFill>
                      <a:latin typeface="HY견고딕" pitchFamily="18" charset="-127"/>
                      <a:ea typeface="HY견고딕" pitchFamily="18" charset="-127"/>
                    </a:rPr>
                    <a:t>월 완료</a:t>
                  </a:r>
                  <a:endParaRPr lang="ko-KR" altLang="ko-KR" sz="1100" dirty="0">
                    <a:solidFill>
                      <a:schemeClr val="accent1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</p:grpSp>
        <p:grpSp>
          <p:nvGrpSpPr>
            <p:cNvPr id="86" name="그룹 85"/>
            <p:cNvGrpSpPr/>
            <p:nvPr/>
          </p:nvGrpSpPr>
          <p:grpSpPr>
            <a:xfrm>
              <a:off x="6606938" y="1190623"/>
              <a:ext cx="829240" cy="306337"/>
              <a:chOff x="6533170" y="1134346"/>
              <a:chExt cx="829240" cy="344962"/>
            </a:xfrm>
          </p:grpSpPr>
          <p:pic>
            <p:nvPicPr>
              <p:cNvPr id="115" name="그림 1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9627" y="1134346"/>
                <a:ext cx="382783" cy="344962"/>
              </a:xfrm>
              <a:prstGeom prst="rect">
                <a:avLst/>
              </a:prstGeom>
            </p:spPr>
          </p:pic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3170" y="1139220"/>
                <a:ext cx="438076" cy="340087"/>
              </a:xfrm>
              <a:prstGeom prst="rect">
                <a:avLst/>
              </a:prstGeom>
            </p:spPr>
          </p:pic>
        </p:grpSp>
        <p:grpSp>
          <p:nvGrpSpPr>
            <p:cNvPr id="87" name="그룹 86"/>
            <p:cNvGrpSpPr/>
            <p:nvPr/>
          </p:nvGrpSpPr>
          <p:grpSpPr>
            <a:xfrm>
              <a:off x="5326997" y="1190232"/>
              <a:ext cx="829240" cy="298651"/>
              <a:chOff x="6533170" y="1134346"/>
              <a:chExt cx="829240" cy="336306"/>
            </a:xfrm>
          </p:grpSpPr>
          <p:pic>
            <p:nvPicPr>
              <p:cNvPr id="98" name="그림 9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9627" y="1134346"/>
                <a:ext cx="382783" cy="336306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3170" y="1139220"/>
                <a:ext cx="438076" cy="331432"/>
              </a:xfrm>
              <a:prstGeom prst="rect">
                <a:avLst/>
              </a:prstGeom>
            </p:spPr>
          </p:pic>
        </p:grpSp>
        <p:grpSp>
          <p:nvGrpSpPr>
            <p:cNvPr id="95" name="그룹 94"/>
            <p:cNvGrpSpPr/>
            <p:nvPr/>
          </p:nvGrpSpPr>
          <p:grpSpPr>
            <a:xfrm>
              <a:off x="7846601" y="1186232"/>
              <a:ext cx="829240" cy="301883"/>
              <a:chOff x="6533170" y="1134346"/>
              <a:chExt cx="829240" cy="339946"/>
            </a:xfrm>
          </p:grpSpPr>
          <p:pic>
            <p:nvPicPr>
              <p:cNvPr id="96" name="그림 9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9627" y="1134346"/>
                <a:ext cx="382783" cy="339944"/>
              </a:xfrm>
              <a:prstGeom prst="rect">
                <a:avLst/>
              </a:prstGeom>
            </p:spPr>
          </p:pic>
          <p:pic>
            <p:nvPicPr>
              <p:cNvPr id="97" name="그림 9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33170" y="1139222"/>
                <a:ext cx="438076" cy="335070"/>
              </a:xfrm>
              <a:prstGeom prst="rect">
                <a:avLst/>
              </a:prstGeom>
            </p:spPr>
          </p:pic>
        </p:grpSp>
      </p:grpSp>
      <p:pic>
        <p:nvPicPr>
          <p:cNvPr id="151" name="그림 1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24" y="3178315"/>
            <a:ext cx="4775706" cy="2610155"/>
          </a:xfrm>
          <a:prstGeom prst="rect">
            <a:avLst/>
          </a:prstGeom>
          <a:ln>
            <a:solidFill>
              <a:schemeClr val="tx2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graphicFrame>
        <p:nvGraphicFramePr>
          <p:cNvPr id="152" name="표 151"/>
          <p:cNvGraphicFramePr>
            <a:graphicFrameLocks noGrp="1"/>
          </p:cNvGraphicFramePr>
          <p:nvPr>
            <p:extLst/>
          </p:nvPr>
        </p:nvGraphicFramePr>
        <p:xfrm>
          <a:off x="5194344" y="3363097"/>
          <a:ext cx="3798906" cy="533400"/>
        </p:xfrm>
        <a:graphic>
          <a:graphicData uri="http://schemas.openxmlformats.org/drawingml/2006/table">
            <a:tbl>
              <a:tblPr/>
              <a:tblGrid>
                <a:gridCol w="633151"/>
                <a:gridCol w="633151"/>
                <a:gridCol w="633151"/>
                <a:gridCol w="633151"/>
                <a:gridCol w="633151"/>
                <a:gridCol w="633151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~4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FULL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A-LINE </a:t>
                      </a:r>
                      <a:endParaRPr lang="en-US" sz="1000" b="0" i="0" u="none" strike="noStrike" dirty="0" smtClean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ko-KR" alt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accent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J,C,D </a:t>
                      </a:r>
                      <a:endParaRPr lang="en-US" sz="1000" b="1" i="0" u="none" strike="noStrike" dirty="0" smtClean="0">
                        <a:solidFill>
                          <a:schemeClr val="accent6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accent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E,F,G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accent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H,B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</a:t>
                      </a:r>
                      <a:endParaRPr lang="en-US" altLang="ko-KR" sz="1000" b="0" i="0" u="none" strike="noStrike" dirty="0" smtClean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</a:t>
                      </a:r>
                      <a:endParaRPr lang="ko-KR" altLang="en-US" sz="1000" b="0" i="0" u="none" strike="noStrike" dirty="0">
                        <a:solidFill>
                          <a:schemeClr val="accent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53" name="그림 1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5981" y="4262020"/>
            <a:ext cx="3162937" cy="144388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54" name="직사각형 153"/>
          <p:cNvSpPr/>
          <p:nvPr/>
        </p:nvSpPr>
        <p:spPr>
          <a:xfrm>
            <a:off x="2474143" y="3399346"/>
            <a:ext cx="499339" cy="22762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3013723" y="3395224"/>
            <a:ext cx="499339" cy="227626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156" name="꺾인 연결선 155"/>
          <p:cNvCxnSpPr>
            <a:stCxn id="154" idx="2"/>
            <a:endCxn id="153" idx="0"/>
          </p:cNvCxnSpPr>
          <p:nvPr/>
        </p:nvCxnSpPr>
        <p:spPr>
          <a:xfrm rot="16200000" flipH="1">
            <a:off x="2618107" y="3732677"/>
            <a:ext cx="635048" cy="423637"/>
          </a:xfrm>
          <a:prstGeom prst="bentConnector3">
            <a:avLst>
              <a:gd name="adj1" fmla="val 62972"/>
            </a:avLst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>
            <a:stCxn id="155" idx="0"/>
            <a:endCxn id="68" idx="2"/>
          </p:cNvCxnSpPr>
          <p:nvPr/>
        </p:nvCxnSpPr>
        <p:spPr>
          <a:xfrm rot="5400000" flipH="1" flipV="1">
            <a:off x="3756062" y="2524493"/>
            <a:ext cx="378063" cy="1363400"/>
          </a:xfrm>
          <a:prstGeom prst="bentConnector3">
            <a:avLst>
              <a:gd name="adj1" fmla="val 71790"/>
            </a:avLst>
          </a:prstGeom>
          <a:ln w="158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5145686" y="3063549"/>
            <a:ext cx="3024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Calibration &amp; Main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축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PM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완료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PLAN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47598" y="6163668"/>
            <a:ext cx="1362204" cy="271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기대 효과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933044" y="6080822"/>
            <a:ext cx="6344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MOUNT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정밀도 향상 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품질 안정화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err="1" smtClean="0">
                <a:solidFill>
                  <a:schemeClr val="tx2"/>
                </a:solidFill>
                <a:latin typeface="+mj-ea"/>
                <a:ea typeface="+mj-ea"/>
              </a:rPr>
              <a:t>흡장착율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 및 순간유실 개선 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설비 고장 예방     </a:t>
            </a:r>
            <a:endParaRPr lang="en-US" altLang="ko-KR" sz="1200" b="1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="" xmlns:a16="http://schemas.microsoft.com/office/drawing/2014/main" id="{8F2520BF-1977-4EA2-AADD-DBBD9ECBA052}"/>
              </a:ext>
            </a:extLst>
          </p:cNvPr>
          <p:cNvGrpSpPr/>
          <p:nvPr/>
        </p:nvGrpSpPr>
        <p:grpSpPr>
          <a:xfrm>
            <a:off x="7036610" y="787506"/>
            <a:ext cx="1801499" cy="555594"/>
            <a:chOff x="7987618" y="2782672"/>
            <a:chExt cx="3533823" cy="1012874"/>
          </a:xfrm>
        </p:grpSpPr>
        <p:sp>
          <p:nvSpPr>
            <p:cNvPr id="162" name="직사각형 161">
              <a:extLst>
                <a:ext uri="{FF2B5EF4-FFF2-40B4-BE49-F238E27FC236}">
                  <a16:creationId xmlns="" xmlns:a16="http://schemas.microsoft.com/office/drawing/2014/main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="" xmlns:a16="http://schemas.microsoft.com/office/drawing/2014/main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첨부파일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045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5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 경쟁력 향상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개선 과제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249301" y="1032880"/>
            <a:ext cx="2810531" cy="270588"/>
            <a:chOff x="6111660" y="1050757"/>
            <a:chExt cx="2240716" cy="375728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▣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LINE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최적화 운영 배정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–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개선 방향 </a:t>
              </a:r>
              <a:endParaRPr lang="ko-KR" altLang="en-US" sz="11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215513" y="1391312"/>
            <a:ext cx="72368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ko-KR" altLang="en-US" sz="1200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제품군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→ </a:t>
            </a:r>
            <a:r>
              <a:rPr lang="en-US" altLang="ko-KR" sz="12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MODEL</a:t>
            </a:r>
            <a:r>
              <a:rPr lang="ko-KR" altLang="en-US" sz="12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별 </a:t>
            </a:r>
            <a:r>
              <a:rPr lang="en-US" altLang="ko-KR" sz="12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LINE</a:t>
            </a:r>
            <a:r>
              <a:rPr lang="ko-KR" altLang="en-US" sz="12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 지정 점수</a:t>
            </a:r>
            <a:r>
              <a:rPr lang="en-US" altLang="ko-KR" sz="12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CAPA </a:t>
            </a:r>
            <a:r>
              <a:rPr lang="ko-KR" altLang="en-US" sz="12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배정 최적화 운영 진행</a:t>
            </a:r>
            <a:r>
              <a:rPr lang="en-US" altLang="ko-KR" sz="1200" dirty="0" smtClean="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200" dirty="0">
              <a:solidFill>
                <a:schemeClr val="tx2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249301" y="3212976"/>
          <a:ext cx="4936920" cy="2533650"/>
        </p:xfrm>
        <a:graphic>
          <a:graphicData uri="http://schemas.openxmlformats.org/drawingml/2006/table">
            <a:tbl>
              <a:tblPr/>
              <a:tblGrid>
                <a:gridCol w="878851"/>
                <a:gridCol w="881498"/>
                <a:gridCol w="571783"/>
                <a:gridCol w="2604788"/>
              </a:tblGrid>
              <a:tr h="2190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月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(1400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적용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42,723,764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TA50/TA200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21,840,000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</a:t>
                      </a:r>
                      <a:r>
                        <a:rPr lang="ko-KR" altLang="en-US" sz="1000" b="1" i="0" u="none" strike="noStrike" dirty="0" err="1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외준비</a:t>
                      </a:r>
                      <a:r>
                        <a:rPr lang="en-US" altLang="ko-KR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CAPA </a:t>
                      </a:r>
                      <a:r>
                        <a:rPr lang="ko-KR" altLang="en-US" sz="1000" b="1" i="0" u="none" strike="noStrike" dirty="0">
                          <a:solidFill>
                            <a:schemeClr val="accent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잔업 감소 운영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34,024,261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TA220/845/865/1510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40,807,714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TA800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17,562,859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L43_ADY_BDY/ GL13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VSMDF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18,684,293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L55_ADY,BDY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VSMDG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24,364,218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VSMDH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9,261,131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TOP/ADT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양면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/ ADT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VSMDJ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15,554,738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A4819/5919 FDY ,RDY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 LINE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224,822,978 </a:t>
                      </a:r>
                    </a:p>
                  </a:txBody>
                  <a:tcPr marL="0" marR="7200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8-LINE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 기준 인원배정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211454" y="2916946"/>
            <a:ext cx="30243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LINE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배정 최적화 운영 배치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328713" y="2916945"/>
            <a:ext cx="2602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SMD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운영 개선 방향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5364088" y="3212974"/>
            <a:ext cx="3456384" cy="194421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점수 별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LINE MODEL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군별 최적화 배정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CAPA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현황에 따른 고정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MODEL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지정운영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8EA LINE </a:t>
            </a:r>
            <a:r>
              <a:rPr lang="ko-KR" altLang="en-US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인원 배정 → </a:t>
            </a:r>
            <a:r>
              <a:rPr lang="en-US" altLang="ko-KR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1EA LINE </a:t>
            </a:r>
            <a:r>
              <a:rPr lang="ko-KR" altLang="en-US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외 준비</a:t>
            </a:r>
            <a:endParaRPr lang="en-US" altLang="ko-KR" sz="1000" b="1" dirty="0">
              <a:solidFill>
                <a:schemeClr val="tx2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b="1" dirty="0" smtClean="0">
                <a:solidFill>
                  <a:schemeClr val="tx2"/>
                </a:solidFill>
                <a:latin typeface="맑은 고딕" panose="020B0503020000020004" pitchFamily="50" charset="-127"/>
                <a:cs typeface="Arial" pitchFamily="34" charset="0"/>
              </a:rPr>
              <a:t>LAY OUT MOUNT </a:t>
            </a:r>
            <a:r>
              <a:rPr lang="ko-KR" altLang="en-US" sz="1000" b="1" dirty="0" smtClean="0">
                <a:solidFill>
                  <a:schemeClr val="tx2"/>
                </a:solidFill>
                <a:latin typeface="맑은 고딕" panose="020B0503020000020004" pitchFamily="50" charset="-127"/>
                <a:cs typeface="Arial" pitchFamily="34" charset="0"/>
              </a:rPr>
              <a:t>재배치 </a:t>
            </a:r>
            <a:r>
              <a:rPr lang="en-US" altLang="ko-KR" sz="1000" b="1" dirty="0" smtClean="0">
                <a:solidFill>
                  <a:schemeClr val="tx2"/>
                </a:solidFill>
                <a:latin typeface="맑은 고딕" panose="020B0503020000020004" pitchFamily="50" charset="-127"/>
                <a:cs typeface="Arial" pitchFamily="34" charset="0"/>
              </a:rPr>
              <a:t>(7</a:t>
            </a:r>
            <a:r>
              <a:rPr lang="ko-KR" altLang="en-US" sz="1000" b="1" dirty="0" smtClean="0">
                <a:solidFill>
                  <a:schemeClr val="tx2"/>
                </a:solidFill>
                <a:latin typeface="맑은 고딕" panose="020B0503020000020004" pitchFamily="50" charset="-127"/>
                <a:cs typeface="Arial" pitchFamily="34" charset="0"/>
              </a:rPr>
              <a:t>월초 변경계획</a:t>
            </a:r>
            <a:r>
              <a:rPr lang="en-US" altLang="ko-KR" sz="1000" b="1" dirty="0" smtClean="0">
                <a:solidFill>
                  <a:schemeClr val="tx2"/>
                </a:solidFill>
                <a:latin typeface="맑은 고딕" panose="020B0503020000020004" pitchFamily="50" charset="-127"/>
                <a:cs typeface="Arial" pitchFamily="34" charset="0"/>
              </a:rPr>
              <a:t>)</a:t>
            </a:r>
            <a:endParaRPr lang="en-US" altLang="ko-KR" sz="1000" b="1" dirty="0" smtClean="0">
              <a:solidFill>
                <a:schemeClr val="tx2"/>
              </a:solidFill>
              <a:latin typeface="+mn-ea"/>
              <a:cs typeface="Arial" pitchFamily="34" charset="0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64088" y="5264706"/>
            <a:ext cx="3456384" cy="48192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※ </a:t>
            </a:r>
            <a:r>
              <a:rPr lang="ko-KR" altLang="en-US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기종 교체 유실 감소 효과</a:t>
            </a:r>
            <a:endParaRPr lang="en-US" altLang="ko-KR" sz="1000" b="1" dirty="0" smtClean="0">
              <a:solidFill>
                <a:schemeClr val="tx2"/>
              </a:solidFill>
              <a:latin typeface="+mn-ea"/>
              <a:cs typeface="Arial" pitchFamily="34" charset="0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※ </a:t>
            </a:r>
            <a:r>
              <a:rPr lang="ko-KR" altLang="en-US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인원 감소 및 </a:t>
            </a:r>
            <a:r>
              <a:rPr lang="en-US" altLang="ko-KR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OVER TIME </a:t>
            </a:r>
            <a:r>
              <a:rPr lang="ko-KR" altLang="en-US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최소화 운영</a:t>
            </a:r>
            <a:r>
              <a:rPr lang="en-US" altLang="ko-KR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000" b="1" dirty="0" smtClean="0">
                <a:solidFill>
                  <a:schemeClr val="tx2"/>
                </a:solidFill>
                <a:latin typeface="+mn-ea"/>
                <a:cs typeface="Arial" pitchFamily="34" charset="0"/>
              </a:rPr>
              <a:t> </a:t>
            </a:r>
            <a:endParaRPr kumimoji="1" lang="ko-KR" altLang="en-US" sz="1000" b="1" dirty="0">
              <a:solidFill>
                <a:schemeClr val="tx2"/>
              </a:solidFill>
              <a:latin typeface="+mn-ea"/>
              <a:cs typeface="Arial" pitchFamily="34" charset="0"/>
            </a:endParaRPr>
          </a:p>
        </p:txBody>
      </p:sp>
      <p:pic>
        <p:nvPicPr>
          <p:cNvPr id="38" name="Picture 5" descr="E:\PNG\화살표\화살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2969822" y="2709249"/>
            <a:ext cx="1802352" cy="57141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sp>
        <p:nvSpPr>
          <p:cNvPr id="39" name="TextBox 38"/>
          <p:cNvSpPr txBox="1"/>
          <p:nvPr/>
        </p:nvSpPr>
        <p:spPr>
          <a:xfrm>
            <a:off x="205231" y="6056933"/>
            <a:ext cx="1362204" cy="2714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기대 효과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1790214" y="5925960"/>
          <a:ext cx="3141824" cy="533400"/>
        </p:xfrm>
        <a:graphic>
          <a:graphicData uri="http://schemas.openxmlformats.org/drawingml/2006/table">
            <a:tbl>
              <a:tblPr/>
              <a:tblGrid>
                <a:gridCol w="785456"/>
                <a:gridCol w="785456"/>
                <a:gridCol w="785456"/>
                <a:gridCol w="785456"/>
              </a:tblGrid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기종교체시간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건수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건당 유실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22,950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1" name="표 40"/>
          <p:cNvGraphicFramePr>
            <a:graphicFrameLocks noGrp="1"/>
          </p:cNvGraphicFramePr>
          <p:nvPr>
            <p:extLst/>
          </p:nvPr>
        </p:nvGraphicFramePr>
        <p:xfrm>
          <a:off x="5364087" y="5925960"/>
          <a:ext cx="3456384" cy="533400"/>
        </p:xfrm>
        <a:graphic>
          <a:graphicData uri="http://schemas.openxmlformats.org/drawingml/2006/table">
            <a:tbl>
              <a:tblPr/>
              <a:tblGrid>
                <a:gridCol w="864096"/>
                <a:gridCol w="864096"/>
                <a:gridCol w="864096"/>
                <a:gridCol w="864096"/>
              </a:tblGrid>
              <a:tr h="314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감소효과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유실시간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건당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20,380,000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12,675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2" name="Picture 5" descr="E:\PNG\화살표\화살살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793271" y="5906950"/>
            <a:ext cx="723091" cy="571416"/>
          </a:xfrm>
          <a:prstGeom prst="rect">
            <a:avLst/>
          </a:prstGeom>
          <a:noFill/>
          <a:ln>
            <a:noFill/>
          </a:ln>
          <a:effectLst>
            <a:glow rad="12700">
              <a:schemeClr val="tx2">
                <a:lumMod val="20000"/>
                <a:lumOff val="80000"/>
                <a:alpha val="24000"/>
              </a:schemeClr>
            </a:glow>
          </a:effectLst>
          <a:extLst/>
        </p:spPr>
      </p:pic>
      <p:sp>
        <p:nvSpPr>
          <p:cNvPr id="43" name="직사각형 42"/>
          <p:cNvSpPr/>
          <p:nvPr/>
        </p:nvSpPr>
        <p:spPr>
          <a:xfrm>
            <a:off x="2555776" y="3212974"/>
            <a:ext cx="2630444" cy="2345877"/>
          </a:xfrm>
          <a:prstGeom prst="rect">
            <a:avLst/>
          </a:prstGeom>
          <a:solidFill>
            <a:schemeClr val="accent6">
              <a:lumMod val="20000"/>
              <a:lumOff val="80000"/>
              <a:alpha val="9000"/>
            </a:schemeClr>
          </a:solidFill>
          <a:ln w="19050">
            <a:solidFill>
              <a:srgbClr val="E46C0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graphicFrame>
        <p:nvGraphicFramePr>
          <p:cNvPr id="44" name="표 43"/>
          <p:cNvGraphicFramePr>
            <a:graphicFrameLocks noGrp="1"/>
          </p:cNvGraphicFramePr>
          <p:nvPr>
            <p:extLst/>
          </p:nvPr>
        </p:nvGraphicFramePr>
        <p:xfrm>
          <a:off x="5440525" y="4501575"/>
          <a:ext cx="3337502" cy="610909"/>
        </p:xfrm>
        <a:graphic>
          <a:graphicData uri="http://schemas.openxmlformats.org/drawingml/2006/table">
            <a:tbl>
              <a:tblPr/>
              <a:tblGrid>
                <a:gridCol w="427619"/>
                <a:gridCol w="360040"/>
                <a:gridCol w="1420113"/>
                <a:gridCol w="1129730"/>
              </a:tblGrid>
              <a:tr h="1195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전 </a:t>
                      </a:r>
                      <a:r>
                        <a:rPr lang="ko-KR" altLang="en-US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후 </a:t>
                      </a:r>
                      <a:r>
                        <a:rPr lang="ko-KR" altLang="en-US" sz="900" b="1" i="0" u="none" strike="noStrike" dirty="0">
                          <a:solidFill>
                            <a:schemeClr val="tx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321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+YG12F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YS24+YS24+YG12F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1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</a:t>
                      </a:r>
                      <a:r>
                        <a:rPr lang="en-US" sz="900" b="1" i="0" u="none" strike="noStrike" dirty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+YG12F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5" name="직사각형 44"/>
          <p:cNvSpPr/>
          <p:nvPr/>
        </p:nvSpPr>
        <p:spPr>
          <a:xfrm>
            <a:off x="2555776" y="5112484"/>
            <a:ext cx="2630444" cy="18872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6" name="꺾인 연결선 45"/>
          <p:cNvCxnSpPr>
            <a:stCxn id="45" idx="3"/>
            <a:endCxn id="44" idx="1"/>
          </p:cNvCxnSpPr>
          <p:nvPr/>
        </p:nvCxnSpPr>
        <p:spPr>
          <a:xfrm flipV="1">
            <a:off x="5186220" y="4807029"/>
            <a:ext cx="254305" cy="399817"/>
          </a:xfrm>
          <a:prstGeom prst="bentConnector3">
            <a:avLst>
              <a:gd name="adj1" fmla="val 40282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17353" y="1634736"/>
          <a:ext cx="4968866" cy="1306023"/>
        </p:xfrm>
        <a:graphic>
          <a:graphicData uri="http://schemas.openxmlformats.org/drawingml/2006/table">
            <a:tbl>
              <a:tblPr/>
              <a:tblGrid>
                <a:gridCol w="2122399"/>
                <a:gridCol w="792088"/>
                <a:gridCol w="2054379"/>
              </a:tblGrid>
              <a:tr h="1402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군별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chemeClr val="tx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  <a:r>
                        <a:rPr lang="en-US" altLang="ko-KR" sz="1000" b="1" i="0" u="none" strike="noStrike" dirty="0">
                          <a:solidFill>
                            <a:schemeClr val="tx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tx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</a:t>
                      </a:r>
                      <a:r>
                        <a:rPr lang="en-US" sz="1000" b="1" i="0" u="none" strike="noStrike" dirty="0">
                          <a:solidFill>
                            <a:schemeClr val="tx2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  <a:r>
                        <a:rPr lang="en-US" sz="1000" b="1" i="0" u="none" strike="noStrike" dirty="0">
                          <a:solidFill>
                            <a:srgbClr val="4F81B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33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[SMPS] L48 </a:t>
                      </a:r>
                      <a:r>
                        <a:rPr lang="ko-KR" alt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23,806K</a:t>
                      </a: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[SMPS] L43 </a:t>
                      </a:r>
                      <a:r>
                        <a:rPr lang="ko-KR" alt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14,626K</a:t>
                      </a: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[SMPS] L55 </a:t>
                      </a:r>
                      <a:r>
                        <a:rPr lang="ko-KR" alt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19,081K</a:t>
                      </a: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[SMPS] GL13 </a:t>
                      </a:r>
                      <a:r>
                        <a:rPr lang="ko-KR" alt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4,126K</a:t>
                      </a: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8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r>
                        <a:rPr lang="en-US" altLang="ko-KR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ko-KR" alt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단면</a:t>
                      </a:r>
                      <a:r>
                        <a:rPr lang="en-US" altLang="ko-KR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TA50.200)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48,880K</a:t>
                      </a: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39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양면</a:t>
                      </a:r>
                      <a:r>
                        <a:rPr lang="en-US" altLang="ko-KR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TA220.800,845,865,1510)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55,430K</a:t>
                      </a: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BOT(C,D) ,TOP (H)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024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14,654K</a:t>
                      </a:r>
                    </a:p>
                  </a:txBody>
                  <a:tcPr marL="9525" marR="108000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1F497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9" name="그룹 28"/>
          <p:cNvGrpSpPr/>
          <p:nvPr/>
        </p:nvGrpSpPr>
        <p:grpSpPr>
          <a:xfrm>
            <a:off x="5414678" y="1674146"/>
            <a:ext cx="3405792" cy="1171757"/>
            <a:chOff x="384440" y="3842955"/>
            <a:chExt cx="3405792" cy="933743"/>
          </a:xfrm>
        </p:grpSpPr>
        <p:sp>
          <p:nvSpPr>
            <p:cNvPr id="47" name="AutoShape 1405"/>
            <p:cNvSpPr>
              <a:spLocks noChangeArrowheads="1"/>
            </p:cNvSpPr>
            <p:nvPr/>
          </p:nvSpPr>
          <p:spPr bwMode="auto">
            <a:xfrm>
              <a:off x="384440" y="3842955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dirty="0" err="1" smtClean="0">
                  <a:solidFill>
                    <a:srgbClr val="000000"/>
                  </a:solidFill>
                  <a:latin typeface="+mn-ea"/>
                </a:rPr>
                <a:t>제품군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 별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점수 변화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8" name="AutoShape 1405"/>
            <p:cNvSpPr>
              <a:spLocks noChangeArrowheads="1"/>
            </p:cNvSpPr>
            <p:nvPr/>
          </p:nvSpPr>
          <p:spPr bwMode="auto">
            <a:xfrm>
              <a:off x="1613633" y="3844577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+mn-ea"/>
                </a:rPr>
                <a:t>MODEL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별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세부 검토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49" name="AutoShape 1405"/>
            <p:cNvSpPr>
              <a:spLocks noChangeArrowheads="1"/>
            </p:cNvSpPr>
            <p:nvPr/>
          </p:nvSpPr>
          <p:spPr bwMode="auto">
            <a:xfrm>
              <a:off x="2842826" y="3844577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+mn-ea"/>
                </a:rPr>
                <a:t>LINE CAPA</a:t>
              </a:r>
            </a:p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점수 현황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0" name="AutoShape 1405"/>
            <p:cNvSpPr>
              <a:spLocks noChangeArrowheads="1"/>
            </p:cNvSpPr>
            <p:nvPr/>
          </p:nvSpPr>
          <p:spPr bwMode="auto">
            <a:xfrm>
              <a:off x="384440" y="4436281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최적화 배정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진행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1" name="AutoShape 1405"/>
            <p:cNvSpPr>
              <a:spLocks noChangeArrowheads="1"/>
            </p:cNvSpPr>
            <p:nvPr/>
          </p:nvSpPr>
          <p:spPr bwMode="auto">
            <a:xfrm>
              <a:off x="1613633" y="4436281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운영 관리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52" name="AutoShape 1415"/>
            <p:cNvSpPr>
              <a:spLocks noChangeArrowheads="1"/>
            </p:cNvSpPr>
            <p:nvPr/>
          </p:nvSpPr>
          <p:spPr bwMode="auto">
            <a:xfrm>
              <a:off x="2842826" y="4412171"/>
              <a:ext cx="947406" cy="364527"/>
            </a:xfrm>
            <a:prstGeom prst="flowChartTerminator">
              <a:avLst/>
            </a:prstGeom>
            <a:gradFill>
              <a:gsLst>
                <a:gs pos="0">
                  <a:srgbClr val="92D050"/>
                </a:gs>
                <a:gs pos="90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chemeClr val="tx2"/>
                  </a:solidFill>
                  <a:latin typeface="+mn-ea"/>
                </a:rPr>
                <a:t>개선 효과 평가</a:t>
              </a:r>
              <a:endParaRPr lang="en-US" altLang="ko-KR" sz="900" b="1" dirty="0" smtClean="0">
                <a:solidFill>
                  <a:schemeClr val="tx2"/>
                </a:solidFill>
                <a:latin typeface="+mn-ea"/>
              </a:endParaRPr>
            </a:p>
          </p:txBody>
        </p:sp>
      </p:grpSp>
      <p:cxnSp>
        <p:nvCxnSpPr>
          <p:cNvPr id="7" name="직선 화살표 연결선 6"/>
          <p:cNvCxnSpPr/>
          <p:nvPr/>
        </p:nvCxnSpPr>
        <p:spPr>
          <a:xfrm>
            <a:off x="6362084" y="1875839"/>
            <a:ext cx="281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/>
          <p:nvPr/>
        </p:nvCxnSpPr>
        <p:spPr>
          <a:xfrm>
            <a:off x="7591277" y="1877570"/>
            <a:ext cx="281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6362083" y="2628880"/>
            <a:ext cx="281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7591277" y="2628880"/>
            <a:ext cx="281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9" idx="2"/>
            <a:endCxn id="50" idx="0"/>
          </p:cNvCxnSpPr>
          <p:nvPr/>
        </p:nvCxnSpPr>
        <p:spPr>
          <a:xfrm rot="5400000">
            <a:off x="6948001" y="1019947"/>
            <a:ext cx="339146" cy="24583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8F2520BF-1977-4EA2-AADD-DBBD9ECBA052}"/>
              </a:ext>
            </a:extLst>
          </p:cNvPr>
          <p:cNvGrpSpPr/>
          <p:nvPr/>
        </p:nvGrpSpPr>
        <p:grpSpPr>
          <a:xfrm>
            <a:off x="6948264" y="787505"/>
            <a:ext cx="1889845" cy="676225"/>
            <a:chOff x="7987618" y="2782672"/>
            <a:chExt cx="3533823" cy="1012874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xmlns="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첨부파일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46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28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 경쟁력 향상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개선 과제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95537" y="1065980"/>
            <a:ext cx="2232248" cy="270588"/>
            <a:chOff x="6111660" y="1050757"/>
            <a:chExt cx="2240716" cy="37572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▣ 설비 성능복원 활동 </a:t>
              </a:r>
              <a:endParaRPr lang="ko-KR" altLang="en-US" sz="11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264315" y="1556792"/>
          <a:ext cx="8628167" cy="714676"/>
        </p:xfrm>
        <a:graphic>
          <a:graphicData uri="http://schemas.openxmlformats.org/drawingml/2006/table">
            <a:tbl>
              <a:tblPr/>
              <a:tblGrid>
                <a:gridCol w="828486"/>
                <a:gridCol w="828486"/>
                <a:gridCol w="828486"/>
                <a:gridCol w="828486"/>
                <a:gridCol w="828486"/>
                <a:gridCol w="1044118"/>
                <a:gridCol w="828486"/>
                <a:gridCol w="2613133"/>
              </a:tblGrid>
              <a:tr h="1786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자산번호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SERI_NO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VENDER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MODEL_NAME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제작일자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MMTB03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Y24096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MOUNTER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Yamaha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2010-06-01</a:t>
                      </a:r>
                    </a:p>
                  </a:txBody>
                  <a:tcPr marL="8121" marR="8121" marT="81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BALL SCREW 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대기</a:t>
                      </a:r>
                    </a:p>
                  </a:txBody>
                  <a:tcPr marL="8121" marR="8121" marT="81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D000532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Y31507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MOUNTER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VSMDC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Yamaha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2014-04-01</a:t>
                      </a:r>
                    </a:p>
                  </a:txBody>
                  <a:tcPr marL="8121" marR="8121" marT="81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LM GUIDE 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마모 </a:t>
                      </a:r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 </a:t>
                      </a:r>
                      <a:r>
                        <a:rPr 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SPEED </a:t>
                      </a:r>
                      <a:r>
                        <a:rPr lang="ko-KR" altLang="en-US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marL="8121" marR="8121" marT="81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6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D000862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Y30456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MOUNTER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VSMDD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Yamaha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</a:t>
                      </a:r>
                    </a:p>
                  </a:txBody>
                  <a:tcPr marL="8121" marR="8121" marT="812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2013-10-01</a:t>
                      </a:r>
                    </a:p>
                  </a:txBody>
                  <a:tcPr marL="8121" marR="8121" marT="81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LM GUIDE 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마모 </a:t>
                      </a:r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 </a:t>
                      </a:r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SPEED 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marL="8121" marR="8121" marT="812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1" name="그룹 50"/>
          <p:cNvGrpSpPr/>
          <p:nvPr/>
        </p:nvGrpSpPr>
        <p:grpSpPr>
          <a:xfrm>
            <a:off x="6065697" y="2420888"/>
            <a:ext cx="2701239" cy="1272075"/>
            <a:chOff x="0" y="0"/>
            <a:chExt cx="1667861" cy="908407"/>
          </a:xfrm>
        </p:grpSpPr>
        <p:pic>
          <p:nvPicPr>
            <p:cNvPr id="52" name="Picture 1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C5BB16F7-93A8-40A3-8B32-7354B6FE7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8430" t="1597" r="14166" b="5013"/>
            <a:stretch/>
          </p:blipFill>
          <p:spPr bwMode="auto">
            <a:xfrm>
              <a:off x="0" y="0"/>
              <a:ext cx="646066" cy="90840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Picture 1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73A770BC-141D-4F72-8EF4-171E93DD64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8430" t="1597" r="14166" b="5013"/>
            <a:stretch/>
          </p:blipFill>
          <p:spPr bwMode="auto">
            <a:xfrm>
              <a:off x="513797" y="0"/>
              <a:ext cx="646066" cy="90840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1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1B252DD6-7332-40FE-B6C6-237DD1AD39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8430" t="1597" r="14166" b="5013"/>
            <a:stretch/>
          </p:blipFill>
          <p:spPr bwMode="auto">
            <a:xfrm>
              <a:off x="1021795" y="0"/>
              <a:ext cx="646066" cy="90840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5940152" y="2420888"/>
          <a:ext cx="2952330" cy="1657350"/>
        </p:xfrm>
        <a:graphic>
          <a:graphicData uri="http://schemas.openxmlformats.org/drawingml/2006/table">
            <a:tbl>
              <a:tblPr/>
              <a:tblGrid>
                <a:gridCol w="2952330"/>
              </a:tblGrid>
              <a:tr h="14382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baseline="0" dirty="0" smtClean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YG12 </a:t>
                      </a:r>
                      <a:r>
                        <a:rPr lang="ko-KR" altLang="en-US" sz="1100" b="1" i="0" u="none" strike="noStrike" baseline="0" dirty="0" smtClean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 복원 및 방향 전환 재배치</a:t>
                      </a:r>
                      <a:endParaRPr lang="en-US" altLang="ko-KR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직사각형 55">
            <a:extLst>
              <a:ext uri="{FF2B5EF4-FFF2-40B4-BE49-F238E27FC236}">
                <a16:creationId xmlns="" xmlns:a16="http://schemas.microsoft.com/office/drawing/2014/main" id="{9B59AA59-4015-403E-8E58-AF41CA9D9807}"/>
              </a:ext>
            </a:extLst>
          </p:cNvPr>
          <p:cNvSpPr/>
          <p:nvPr/>
        </p:nvSpPr>
        <p:spPr>
          <a:xfrm>
            <a:off x="6920447" y="2436283"/>
            <a:ext cx="800132" cy="13913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6749963" y="3577547"/>
            <a:ext cx="1141100" cy="230832"/>
          </a:xfrm>
          <a:prstGeom prst="rect">
            <a:avLst/>
          </a:prstGeom>
          <a:solidFill>
            <a:srgbClr val="FFFF00">
              <a:alpha val="96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rgbClr val="FF0000"/>
                </a:solidFill>
                <a:latin typeface="+mj-ea"/>
                <a:ea typeface="+mj-ea"/>
              </a:rPr>
              <a:t>LR </a:t>
            </a:r>
            <a:r>
              <a:rPr lang="ko-KR" altLang="en-US" sz="900" dirty="0" smtClean="0">
                <a:solidFill>
                  <a:srgbClr val="FF0000"/>
                </a:solidFill>
                <a:latin typeface="+mj-ea"/>
                <a:ea typeface="+mj-ea"/>
              </a:rPr>
              <a:t>→ </a:t>
            </a:r>
            <a:r>
              <a:rPr lang="en-US" altLang="ko-KR" sz="900" dirty="0" smtClean="0">
                <a:solidFill>
                  <a:srgbClr val="FF0000"/>
                </a:solidFill>
                <a:latin typeface="+mj-ea"/>
                <a:ea typeface="+mj-ea"/>
              </a:rPr>
              <a:t>RL </a:t>
            </a:r>
            <a:r>
              <a:rPr lang="ko-KR" altLang="en-US" sz="900" dirty="0" smtClean="0">
                <a:solidFill>
                  <a:srgbClr val="FF0000"/>
                </a:solidFill>
                <a:latin typeface="+mj-ea"/>
                <a:ea typeface="+mj-ea"/>
              </a:rPr>
              <a:t>방향개조</a:t>
            </a:r>
            <a:endParaRPr lang="ko-KR" altLang="en-US" sz="9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64315" y="2572398"/>
            <a:ext cx="58375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B-LINE YG12 3</a:t>
            </a:r>
            <a:r>
              <a:rPr lang="ko-KR" altLang="en-US" sz="1000" dirty="0" smtClean="0">
                <a:latin typeface="+mj-ea"/>
                <a:ea typeface="+mj-ea"/>
              </a:rPr>
              <a:t>호기 </a:t>
            </a:r>
            <a:r>
              <a:rPr lang="en-US" altLang="ko-KR" sz="1000" dirty="0" smtClean="0">
                <a:latin typeface="+mj-ea"/>
                <a:ea typeface="+mj-ea"/>
              </a:rPr>
              <a:t>BALL SCREW </a:t>
            </a:r>
            <a:r>
              <a:rPr lang="ko-KR" altLang="en-US" sz="1000" dirty="0" smtClean="0">
                <a:latin typeface="+mj-ea"/>
                <a:ea typeface="+mj-ea"/>
              </a:rPr>
              <a:t>불량 </a:t>
            </a:r>
            <a:r>
              <a:rPr lang="en-US" altLang="ko-KR" sz="1000" dirty="0" smtClean="0">
                <a:latin typeface="+mj-ea"/>
                <a:ea typeface="+mj-ea"/>
              </a:rPr>
              <a:t>PART 7</a:t>
            </a:r>
            <a:r>
              <a:rPr lang="ko-KR" altLang="en-US" sz="1000" dirty="0" smtClean="0">
                <a:latin typeface="+mj-ea"/>
                <a:ea typeface="+mj-ea"/>
              </a:rPr>
              <a:t>월초 입고계획</a:t>
            </a:r>
            <a:r>
              <a:rPr lang="en-US" altLang="ko-KR" sz="1000" dirty="0" smtClean="0">
                <a:latin typeface="+mj-ea"/>
                <a:ea typeface="+mj-ea"/>
              </a:rPr>
              <a:t>- </a:t>
            </a:r>
            <a:r>
              <a:rPr lang="ko-KR" altLang="en-US" sz="1000" dirty="0" smtClean="0">
                <a:latin typeface="+mj-ea"/>
                <a:ea typeface="+mj-ea"/>
              </a:rPr>
              <a:t>일정 수립 진행</a:t>
            </a:r>
            <a:r>
              <a:rPr lang="en-US" altLang="ko-KR" sz="1000" dirty="0" smtClean="0">
                <a:latin typeface="+mj-ea"/>
                <a:ea typeface="+mj-ea"/>
              </a:rPr>
              <a:t>.(7</a:t>
            </a:r>
            <a:r>
              <a:rPr lang="ko-KR" altLang="en-US" sz="1000" dirty="0" smtClean="0">
                <a:latin typeface="+mj-ea"/>
                <a:ea typeface="+mj-ea"/>
              </a:rPr>
              <a:t>월초 완료예정</a:t>
            </a:r>
            <a:r>
              <a:rPr lang="en-US" altLang="ko-KR" sz="1000" dirty="0" smtClean="0">
                <a:latin typeface="+mj-ea"/>
                <a:ea typeface="+mj-ea"/>
              </a:rPr>
              <a:t>)</a:t>
            </a: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MOUNT </a:t>
            </a:r>
            <a:r>
              <a:rPr lang="ko-KR" altLang="en-US" sz="1000" dirty="0" smtClean="0">
                <a:latin typeface="+mj-ea"/>
                <a:ea typeface="+mj-ea"/>
              </a:rPr>
              <a:t> </a:t>
            </a:r>
            <a:r>
              <a:rPr lang="en-US" altLang="ko-KR" sz="1000" dirty="0" smtClean="0">
                <a:latin typeface="+mj-ea"/>
                <a:ea typeface="+mj-ea"/>
              </a:rPr>
              <a:t>PART </a:t>
            </a:r>
            <a:r>
              <a:rPr lang="ko-KR" altLang="en-US" sz="1000" dirty="0" smtClean="0">
                <a:latin typeface="+mj-ea"/>
                <a:ea typeface="+mj-ea"/>
              </a:rPr>
              <a:t>교체 수리 </a:t>
            </a:r>
            <a:r>
              <a:rPr lang="en-US" altLang="ko-KR" sz="1000" dirty="0" smtClean="0">
                <a:latin typeface="+mj-ea"/>
                <a:ea typeface="+mj-ea"/>
              </a:rPr>
              <a:t>3</a:t>
            </a:r>
            <a:r>
              <a:rPr lang="ko-KR" altLang="en-US" sz="1000" dirty="0" smtClean="0">
                <a:latin typeface="+mj-ea"/>
                <a:ea typeface="+mj-ea"/>
              </a:rPr>
              <a:t>일 </a:t>
            </a:r>
            <a:r>
              <a:rPr lang="en-US" altLang="ko-KR" sz="1000" dirty="0" smtClean="0">
                <a:latin typeface="+mj-ea"/>
                <a:ea typeface="+mj-ea"/>
              </a:rPr>
              <a:t>/ </a:t>
            </a:r>
            <a:r>
              <a:rPr lang="ko-KR" altLang="en-US" sz="1000" dirty="0" smtClean="0">
                <a:latin typeface="+mj-ea"/>
                <a:ea typeface="+mj-ea"/>
              </a:rPr>
              <a:t>방향 개조 병행 진행  </a:t>
            </a:r>
            <a:r>
              <a:rPr lang="en-US" altLang="ko-KR" sz="1000" dirty="0" smtClean="0">
                <a:latin typeface="+mj-ea"/>
                <a:ea typeface="+mj-ea"/>
              </a:rPr>
              <a:t>/ </a:t>
            </a:r>
            <a:r>
              <a:rPr lang="ko-KR" altLang="en-US" sz="1000" dirty="0" smtClean="0">
                <a:latin typeface="+mj-ea"/>
                <a:ea typeface="+mj-ea"/>
              </a:rPr>
              <a:t>서비스 비용 무상 지원 협의 </a:t>
            </a:r>
            <a:r>
              <a:rPr lang="ko-KR" altLang="en-US" sz="1000" dirty="0" err="1" smtClean="0">
                <a:latin typeface="+mj-ea"/>
                <a:ea typeface="+mj-ea"/>
              </a:rPr>
              <a:t>完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75020" y="2257095"/>
            <a:ext cx="37489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YG12 BALL SCREW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마모  교체 및 방향 전환 개조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15" y="4365105"/>
            <a:ext cx="3985747" cy="1728192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175020" y="4034393"/>
            <a:ext cx="2602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ko-KR" altLang="en-US" sz="12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□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YS24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설비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LM GUIDE </a:t>
            </a:r>
            <a:r>
              <a:rPr lang="ko-KR" altLang="en-US" sz="12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성능 복원</a:t>
            </a:r>
            <a:endParaRPr lang="ko-KR" altLang="en-US" sz="12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2" name="타원 61"/>
          <p:cNvSpPr/>
          <p:nvPr/>
        </p:nvSpPr>
        <p:spPr>
          <a:xfrm rot="18856955">
            <a:off x="365553" y="5439522"/>
            <a:ext cx="1083978" cy="22315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 rot="2385379">
            <a:off x="3029665" y="5438300"/>
            <a:ext cx="1130578" cy="22315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246973" y="5778155"/>
            <a:ext cx="1916743" cy="276999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  <a:latin typeface="+mj-lt"/>
              </a:rPr>
              <a:t>HEAD Y</a:t>
            </a:r>
            <a:r>
              <a:rPr lang="ko-KR" altLang="en-US" sz="1200" dirty="0" smtClean="0">
                <a:solidFill>
                  <a:srgbClr val="FF0000"/>
                </a:solidFill>
                <a:latin typeface="+mj-lt"/>
              </a:rPr>
              <a:t>축 마모 교체대상</a:t>
            </a:r>
            <a:endParaRPr lang="ko-KR" altLang="en-US" sz="12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97" y="4331884"/>
            <a:ext cx="4457486" cy="1393335"/>
          </a:xfrm>
          <a:prstGeom prst="rect">
            <a:avLst/>
          </a:prstGeom>
        </p:spPr>
      </p:pic>
      <p:graphicFrame>
        <p:nvGraphicFramePr>
          <p:cNvPr id="66" name="표 65"/>
          <p:cNvGraphicFramePr>
            <a:graphicFrameLocks noGrp="1"/>
          </p:cNvGraphicFramePr>
          <p:nvPr>
            <p:extLst/>
          </p:nvPr>
        </p:nvGraphicFramePr>
        <p:xfrm>
          <a:off x="4434996" y="5753379"/>
          <a:ext cx="4457487" cy="628650"/>
        </p:xfrm>
        <a:graphic>
          <a:graphicData uri="http://schemas.openxmlformats.org/drawingml/2006/table">
            <a:tbl>
              <a:tblPr/>
              <a:tblGrid>
                <a:gridCol w="1485829"/>
                <a:gridCol w="1485829"/>
                <a:gridCol w="1485829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입고계획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수리 복원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~10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소요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D-LINE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소요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" name="직사각형 66"/>
          <p:cNvSpPr/>
          <p:nvPr/>
        </p:nvSpPr>
        <p:spPr>
          <a:xfrm>
            <a:off x="176568" y="6157621"/>
            <a:ext cx="4258428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latin typeface="+mj-ea"/>
                <a:ea typeface="+mj-ea"/>
              </a:rPr>
              <a:t>속도 </a:t>
            </a:r>
            <a:r>
              <a:rPr lang="en-US" altLang="ko-KR" sz="1000" dirty="0" smtClean="0">
                <a:latin typeface="+mj-ea"/>
                <a:ea typeface="+mj-ea"/>
              </a:rPr>
              <a:t>100% </a:t>
            </a:r>
            <a:r>
              <a:rPr lang="ko-KR" altLang="en-US" sz="1000" dirty="0" smtClean="0">
                <a:latin typeface="+mj-ea"/>
                <a:ea typeface="+mj-ea"/>
              </a:rPr>
              <a:t>→ </a:t>
            </a:r>
            <a:r>
              <a:rPr lang="en-US" altLang="ko-KR" sz="1000" dirty="0" smtClean="0">
                <a:latin typeface="+mj-ea"/>
                <a:ea typeface="+mj-ea"/>
              </a:rPr>
              <a:t>90%</a:t>
            </a:r>
            <a:r>
              <a:rPr lang="ko-KR" altLang="en-US" sz="1000" dirty="0" smtClean="0">
                <a:latin typeface="+mj-ea"/>
                <a:ea typeface="+mj-ea"/>
              </a:rPr>
              <a:t>동작 </a:t>
            </a:r>
            <a:r>
              <a:rPr lang="en-US" altLang="ko-KR" sz="1000" dirty="0" smtClean="0">
                <a:latin typeface="+mj-ea"/>
                <a:ea typeface="+mj-ea"/>
              </a:rPr>
              <a:t>LM </a:t>
            </a:r>
            <a:r>
              <a:rPr lang="ko-KR" altLang="en-US" sz="1000" dirty="0" smtClean="0">
                <a:latin typeface="+mj-ea"/>
                <a:ea typeface="+mj-ea"/>
              </a:rPr>
              <a:t>교체 복원 계획 </a:t>
            </a:r>
            <a:r>
              <a:rPr lang="en-US" altLang="ko-KR" sz="1000" dirty="0" smtClean="0">
                <a:latin typeface="+mj-ea"/>
                <a:ea typeface="+mj-ea"/>
              </a:rPr>
              <a:t>( PART </a:t>
            </a:r>
            <a:r>
              <a:rPr lang="ko-KR" altLang="en-US" sz="1000" dirty="0" smtClean="0">
                <a:latin typeface="+mj-ea"/>
                <a:ea typeface="+mj-ea"/>
              </a:rPr>
              <a:t>무상교체 </a:t>
            </a:r>
            <a:r>
              <a:rPr lang="ko-KR" altLang="en-US" sz="1000" dirty="0" err="1" smtClean="0">
                <a:latin typeface="+mj-ea"/>
                <a:ea typeface="+mj-ea"/>
              </a:rPr>
              <a:t>검토중</a:t>
            </a:r>
            <a:r>
              <a:rPr lang="en-US" altLang="ko-KR" sz="1000" dirty="0">
                <a:latin typeface="+mj-ea"/>
                <a:ea typeface="+mj-ea"/>
              </a:rPr>
              <a:t>)</a:t>
            </a:r>
            <a:endParaRPr lang="en-US" altLang="ko-KR" sz="1000" dirty="0" smtClean="0">
              <a:latin typeface="+mj-ea"/>
              <a:ea typeface="+mj-ea"/>
            </a:endParaRPr>
          </a:p>
        </p:txBody>
      </p:sp>
      <p:graphicFrame>
        <p:nvGraphicFramePr>
          <p:cNvPr id="68" name="표 67"/>
          <p:cNvGraphicFramePr>
            <a:graphicFrameLocks noGrp="1"/>
          </p:cNvGraphicFramePr>
          <p:nvPr>
            <p:extLst/>
          </p:nvPr>
        </p:nvGraphicFramePr>
        <p:xfrm>
          <a:off x="251520" y="3234397"/>
          <a:ext cx="5577768" cy="645668"/>
        </p:xfrm>
        <a:graphic>
          <a:graphicData uri="http://schemas.openxmlformats.org/drawingml/2006/table">
            <a:tbl>
              <a:tblPr/>
              <a:tblGrid>
                <a:gridCol w="929628"/>
                <a:gridCol w="929628"/>
                <a:gridCol w="929628"/>
                <a:gridCol w="929628"/>
                <a:gridCol w="929628"/>
                <a:gridCol w="929628"/>
              </a:tblGrid>
              <a:tr h="3228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설비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NAME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PART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입고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BALL SCREW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교체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방향개조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재배치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정상가동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32283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YG12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2~4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05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~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07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08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08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예상일정 적용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7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IMT </a:t>
            </a:r>
            <a:r>
              <a:rPr lang="ko-KR" altLang="en-US" b="1" dirty="0" smtClean="0">
                <a:latin typeface="+mn-ea"/>
              </a:rPr>
              <a:t>설비 유실 개선</a:t>
            </a:r>
            <a:endParaRPr lang="ko-KR" altLang="en-US" b="1" dirty="0"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88800" y="1116000"/>
          <a:ext cx="8360162" cy="5291262"/>
        </p:xfrm>
        <a:graphic>
          <a:graphicData uri="http://schemas.openxmlformats.org/drawingml/2006/table">
            <a:tbl>
              <a:tblPr/>
              <a:tblGrid>
                <a:gridCol w="42552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049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878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  제  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IMT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설비 유실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 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 2022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07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 리더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 책임</a:t>
                      </a:r>
                      <a:endParaRPr lang="ko-KR" altLang="en-US" sz="1000" b="1" kern="12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부  문  장</a:t>
                      </a:r>
                      <a:r>
                        <a:rPr lang="ko-KR" altLang="en-US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  <a:r>
                        <a:rPr lang="ko-KR" altLang="en-US" sz="11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최성태 법인장</a:t>
                      </a:r>
                      <a:endParaRPr lang="ko-KR" altLang="en-US" sz="1000" b="1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89520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배경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000" b="1" dirty="0">
                          <a:effectLst/>
                          <a:latin typeface="+mn-lt"/>
                          <a:ea typeface="맑은 고딕" pitchFamily="50"/>
                        </a:rPr>
                        <a:t>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baseline="0" dirty="0" smtClean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추진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목표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: </a:t>
                      </a:r>
                      <a:endParaRPr lang="en-US" sz="1200" b="1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dirty="0">
                          <a:effectLst/>
                          <a:latin typeface="맑은 고딕" pitchFamily="50"/>
                          <a:ea typeface="맑은 고딕" pitchFamily="50"/>
                        </a:rPr>
                        <a:t>  </a:t>
                      </a:r>
                      <a:endParaRPr lang="en-US" sz="1300" baseline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fontAlgn="auto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300" baseline="0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800" b="1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 </a:t>
                      </a:r>
                      <a:r>
                        <a:rPr lang="en-US" altLang="ko-KR" sz="105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endParaRPr lang="en-US" altLang="ko-KR" sz="13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966753">
                <a:tc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□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기대</a:t>
                      </a:r>
                      <a:r>
                        <a:rPr lang="en-US" alt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효과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: </a:t>
                      </a: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맑은 고딕" pitchFamily="50"/>
                          <a:ea typeface="맑은 고딕" pitchFamily="50"/>
                        </a:rPr>
                        <a:t>   </a:t>
                      </a:r>
                      <a:r>
                        <a:rPr lang="en-US" sz="1200" b="1" dirty="0" smtClean="0">
                          <a:effectLst/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endParaRPr lang="en-US" altLang="ko-KR" sz="1200" b="0" dirty="0" smtClean="0">
                        <a:effectLst/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6788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v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0" dirty="0">
                        <a:effectLst/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45153" marR="45153" marT="45143" marB="45143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09507">
                <a:tc gridSpan="2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200" b="1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 </a:t>
                      </a:r>
                      <a:r>
                        <a:rPr lang="en-US" altLang="ko-KR" sz="12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4873723" y="2708920"/>
          <a:ext cx="3730725" cy="864096"/>
        </p:xfrm>
        <a:graphic>
          <a:graphicData uri="http://schemas.openxmlformats.org/drawingml/2006/table">
            <a:tbl>
              <a:tblPr/>
              <a:tblGrid>
                <a:gridCol w="746145"/>
                <a:gridCol w="746145"/>
                <a:gridCol w="746145"/>
                <a:gridCol w="746145"/>
                <a:gridCol w="746145"/>
              </a:tblGrid>
              <a:tr h="20955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 (AXIAL)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4.55%</a:t>
                      </a:r>
                      <a:endParaRPr lang="en-US" altLang="ko-KR" sz="9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13.04%</a:t>
                      </a:r>
                      <a:endParaRPr lang="en-US" altLang="ko-KR" sz="9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5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26.32%</a:t>
                      </a:r>
                      <a:endParaRPr lang="en-US" altLang="ko-KR" sz="9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4873722" y="3732839"/>
          <a:ext cx="3730725" cy="838200"/>
        </p:xfrm>
        <a:graphic>
          <a:graphicData uri="http://schemas.openxmlformats.org/drawingml/2006/table">
            <a:tbl>
              <a:tblPr/>
              <a:tblGrid>
                <a:gridCol w="746145"/>
                <a:gridCol w="746145"/>
                <a:gridCol w="746145"/>
                <a:gridCol w="746145"/>
                <a:gridCol w="746145"/>
              </a:tblGrid>
              <a:tr h="20955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 (RADIAL)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539550" y="5036891"/>
          <a:ext cx="8064896" cy="1257300"/>
        </p:xfrm>
        <a:graphic>
          <a:graphicData uri="http://schemas.openxmlformats.org/drawingml/2006/table">
            <a:tbl>
              <a:tblPr/>
              <a:tblGrid>
                <a:gridCol w="796169"/>
                <a:gridCol w="2491713"/>
                <a:gridCol w="796169"/>
                <a:gridCol w="796169"/>
                <a:gridCol w="796169"/>
                <a:gridCol w="796169"/>
                <a:gridCol w="796169"/>
                <a:gridCol w="796169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PM 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  <a:r>
                        <a:rPr lang="en-US" altLang="ko-KR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SHEET 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공급 및 품질 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</a:t>
                      </a:r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신형 </a:t>
                      </a:r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AVK3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계획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관리주기</a:t>
                      </a:r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WORST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 개선점</a:t>
                      </a:r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4716016" y="5364978"/>
            <a:ext cx="3528392" cy="6099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5005530" y="5564566"/>
            <a:ext cx="758406" cy="10357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5763936" y="5775407"/>
            <a:ext cx="758406" cy="10357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4716016" y="5995975"/>
            <a:ext cx="1512168" cy="587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7020272" y="6177751"/>
            <a:ext cx="1512168" cy="587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93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lnSpc>
            <a:spcPct val="150000"/>
          </a:lnSpc>
          <a:defRPr sz="1000" b="1" dirty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142804</TotalTime>
  <Words>3061</Words>
  <Application>Microsoft Office PowerPoint</Application>
  <PresentationFormat>화면 슬라이드 쇼(4:3)</PresentationFormat>
  <Paragraphs>1381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Bebas</vt:lpstr>
      <vt:lpstr>Gidole</vt:lpstr>
      <vt:lpstr>HY견고딕</vt:lpstr>
      <vt:lpstr>HY헤드라인M</vt:lpstr>
      <vt:lpstr>맑은 고딕</vt:lpstr>
      <vt:lpstr>Arial</vt:lpstr>
      <vt:lpstr>Calibri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이정림</dc:creator>
  <cp:lastModifiedBy>Microsoft 계정</cp:lastModifiedBy>
  <cp:revision>3496</cp:revision>
  <cp:lastPrinted>2020-04-08T08:22:44Z</cp:lastPrinted>
  <dcterms:created xsi:type="dcterms:W3CDTF">2013-10-31T00:33:27Z</dcterms:created>
  <dcterms:modified xsi:type="dcterms:W3CDTF">2025-11-18T06:09:30Z</dcterms:modified>
</cp:coreProperties>
</file>